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notesMasterIdLst>
    <p:notesMasterId r:id="rId39"/>
  </p:notesMasterIdLst>
  <p:sldIdLst>
    <p:sldId id="301" r:id="rId3"/>
    <p:sldId id="302" r:id="rId4"/>
    <p:sldId id="303" r:id="rId5"/>
    <p:sldId id="304" r:id="rId6"/>
    <p:sldId id="305" r:id="rId7"/>
    <p:sldId id="306" r:id="rId8"/>
    <p:sldId id="307" r:id="rId9"/>
    <p:sldId id="256" r:id="rId10"/>
    <p:sldId id="339" r:id="rId11"/>
    <p:sldId id="393" r:id="rId12"/>
    <p:sldId id="395" r:id="rId13"/>
    <p:sldId id="396" r:id="rId14"/>
    <p:sldId id="397" r:id="rId15"/>
    <p:sldId id="394" r:id="rId16"/>
    <p:sldId id="400" r:id="rId17"/>
    <p:sldId id="398" r:id="rId18"/>
    <p:sldId id="283" r:id="rId19"/>
    <p:sldId id="284" r:id="rId20"/>
    <p:sldId id="285" r:id="rId21"/>
    <p:sldId id="286" r:id="rId22"/>
    <p:sldId id="399" r:id="rId23"/>
    <p:sldId id="297" r:id="rId24"/>
    <p:sldId id="298" r:id="rId25"/>
    <p:sldId id="299" r:id="rId26"/>
    <p:sldId id="352" r:id="rId27"/>
    <p:sldId id="353" r:id="rId28"/>
    <p:sldId id="354" r:id="rId29"/>
    <p:sldId id="355" r:id="rId30"/>
    <p:sldId id="356" r:id="rId31"/>
    <p:sldId id="348" r:id="rId32"/>
    <p:sldId id="331" r:id="rId33"/>
    <p:sldId id="350" r:id="rId34"/>
    <p:sldId id="300" r:id="rId35"/>
    <p:sldId id="332" r:id="rId36"/>
    <p:sldId id="388" r:id="rId37"/>
    <p:sldId id="378"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659" autoAdjust="0"/>
    <p:restoredTop sz="94660"/>
  </p:normalViewPr>
  <p:slideViewPr>
    <p:cSldViewPr snapToGrid="0">
      <p:cViewPr varScale="1">
        <p:scale>
          <a:sx n="69" d="100"/>
          <a:sy n="69" d="100"/>
        </p:scale>
        <p:origin x="460"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1768FC-318B-4B37-98E0-761CE0F40D17}" type="datetimeFigureOut">
              <a:rPr lang="en-US" smtClean="0"/>
              <a:t>2/25/2020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887851-B34C-4C50-9909-2009EFF50ADA}" type="slidenum">
              <a:rPr lang="en-US" smtClean="0"/>
              <a:t>‹#›</a:t>
            </a:fld>
            <a:endParaRPr lang="en-US"/>
          </a:p>
        </p:txBody>
      </p:sp>
    </p:spTree>
    <p:extLst>
      <p:ext uri="{BB962C8B-B14F-4D97-AF65-F5344CB8AC3E}">
        <p14:creationId xmlns:p14="http://schemas.microsoft.com/office/powerpoint/2010/main" val="523306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ea typeface="ＭＳ Ｐゴシック" pitchFamily="34" charset="-128"/>
            </a:endParaRPr>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C93F7EF7-83B8-463A-B553-99A316BF527C}" type="slidenum">
              <a:rPr kumimoji="0" lang="en-US" altLang="en-US" sz="1200" b="0" i="0" u="none" strike="noStrike" kern="1200" cap="none" spc="0" normalizeH="0" baseline="0" noProof="0" smtClean="0">
                <a:ln>
                  <a:noFill/>
                </a:ln>
                <a:solidFill>
                  <a:prstClr val="black"/>
                </a:solidFill>
                <a:effectLst/>
                <a:uLnTx/>
                <a:uFillTx/>
                <a:latin typeface="Arial" pitchFamily="34" charset="0"/>
                <a:ea typeface="ＭＳ Ｐゴシック"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131967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FD8CAD-1D86-4346-9F1E-410718DB877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6799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9460" name="Slide Number Placeholder 3"/>
          <p:cNvSpPr>
            <a:spLocks noGrp="1"/>
          </p:cNvSpPr>
          <p:nvPr>
            <p:ph type="sldNum" sz="quarter" idx="5"/>
          </p:nvPr>
        </p:nvSpPr>
        <p:spPr bwMode="auto"/>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B029A44-E795-4EBC-B9AD-D2347C75B3C7}" type="slidenum">
              <a:rPr lang="en-US" smtClean="0"/>
              <a:pPr fontAlgn="base">
                <a:spcBef>
                  <a:spcPct val="0"/>
                </a:spcBef>
                <a:spcAft>
                  <a:spcPct val="0"/>
                </a:spcAft>
                <a:defRPr/>
              </a:pPr>
              <a:t>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itchFamily="34" charset="-128"/>
            </a:endParaRPr>
          </a:p>
        </p:txBody>
      </p:sp>
      <p:sp>
        <p:nvSpPr>
          <p:cNvPr id="8192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ＭＳ Ｐゴシック" pitchFamily="34" charset="-128"/>
              </a:defRPr>
            </a:lvl1pPr>
            <a:lvl2pPr marL="757066" indent="-291179" eaLnBrk="0" hangingPunct="0">
              <a:spcBef>
                <a:spcPct val="30000"/>
              </a:spcBef>
              <a:defRPr sz="1200">
                <a:solidFill>
                  <a:schemeClr val="tx1"/>
                </a:solidFill>
                <a:latin typeface="Calibri" pitchFamily="34" charset="0"/>
                <a:ea typeface="ＭＳ Ｐゴシック" pitchFamily="34" charset="-128"/>
              </a:defRPr>
            </a:lvl2pPr>
            <a:lvl3pPr marL="1164717" indent="-232943" eaLnBrk="0" hangingPunct="0">
              <a:spcBef>
                <a:spcPct val="30000"/>
              </a:spcBef>
              <a:defRPr sz="1200">
                <a:solidFill>
                  <a:schemeClr val="tx1"/>
                </a:solidFill>
                <a:latin typeface="Calibri" pitchFamily="34" charset="0"/>
                <a:ea typeface="ＭＳ Ｐゴシック" pitchFamily="34" charset="-128"/>
              </a:defRPr>
            </a:lvl3pPr>
            <a:lvl4pPr marL="1630604" indent="-232943" eaLnBrk="0" hangingPunct="0">
              <a:spcBef>
                <a:spcPct val="30000"/>
              </a:spcBef>
              <a:defRPr sz="1200">
                <a:solidFill>
                  <a:schemeClr val="tx1"/>
                </a:solidFill>
                <a:latin typeface="Calibri" pitchFamily="34" charset="0"/>
                <a:ea typeface="ＭＳ Ｐゴシック" pitchFamily="34" charset="-128"/>
              </a:defRPr>
            </a:lvl4pPr>
            <a:lvl5pPr marL="2096491" indent="-232943" eaLnBrk="0" hangingPunct="0">
              <a:spcBef>
                <a:spcPct val="30000"/>
              </a:spcBef>
              <a:defRPr sz="1200">
                <a:solidFill>
                  <a:schemeClr val="tx1"/>
                </a:solidFill>
                <a:latin typeface="Calibri" pitchFamily="34" charset="0"/>
                <a:ea typeface="ＭＳ Ｐゴシック" pitchFamily="34" charset="-128"/>
              </a:defRPr>
            </a:lvl5pPr>
            <a:lvl6pPr marL="2562377" indent="-23294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3028264" indent="-23294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94151" indent="-23294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960038" indent="-23294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spcBef>
                <a:spcPct val="0"/>
              </a:spcBef>
              <a:defRPr/>
            </a:pPr>
            <a:fld id="{E84D32DC-28D7-45E7-925D-A7C516640B4A}" type="slidenum">
              <a:rPr lang="en-US" altLang="en-US" smtClean="0">
                <a:solidFill>
                  <a:prstClr val="black"/>
                </a:solidFill>
              </a:rPr>
              <a:pPr eaLnBrk="1" hangingPunct="1">
                <a:spcBef>
                  <a:spcPct val="0"/>
                </a:spcBef>
                <a:defRPr/>
              </a:pPr>
              <a:t>9</a:t>
            </a:fld>
            <a:endParaRPr lang="en-US" alt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63744B1-0C0D-4ECB-A3E6-89564470649A}" type="slidenum">
              <a:rPr kumimoji="0" lang="en-US" sz="1200" b="0" i="0" u="none" strike="noStrike" kern="1200" cap="none" spc="0" normalizeH="0" baseline="0" noProof="0" smtClean="0">
                <a:ln>
                  <a:noFill/>
                </a:ln>
                <a:solidFill>
                  <a:prstClr val="black"/>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rial" pitchFamily="34" charset="0"/>
              <a:ea typeface="ＭＳ Ｐゴシック" charset="-128"/>
              <a:cs typeface="+mn-cs"/>
            </a:endParaRPr>
          </a:p>
        </p:txBody>
      </p:sp>
    </p:spTree>
    <p:extLst>
      <p:ext uri="{BB962C8B-B14F-4D97-AF65-F5344CB8AC3E}">
        <p14:creationId xmlns:p14="http://schemas.microsoft.com/office/powerpoint/2010/main" val="27859245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a:ea typeface="ＭＳ Ｐゴシック" pitchFamily="34" charset="-128"/>
            </a:endParaRPr>
          </a:p>
        </p:txBody>
      </p:sp>
      <p:sp>
        <p:nvSpPr>
          <p:cNvPr id="34820"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auto" latinLnBrk="0" hangingPunct="1">
              <a:lnSpc>
                <a:spcPct val="100000"/>
              </a:lnSpc>
              <a:spcBef>
                <a:spcPts val="0"/>
              </a:spcBef>
              <a:spcAft>
                <a:spcPts val="0"/>
              </a:spcAft>
              <a:buClrTx/>
              <a:buSzTx/>
              <a:buFontTx/>
              <a:buNone/>
              <a:tabLst/>
              <a:defRPr/>
            </a:pPr>
            <a:fld id="{0DA0391C-5A3C-422E-9404-2A24A191955E}" type="slidenum">
              <a:rPr kumimoji="0" lang="en-US" altLang="en-US" sz="1200" b="0" i="0" u="none" strike="noStrike" kern="1200" cap="none" spc="0" normalizeH="0" baseline="0" noProof="0">
                <a:ln>
                  <a:noFill/>
                </a:ln>
                <a:solidFill>
                  <a:prstClr val="black"/>
                </a:solidFill>
                <a:effectLst/>
                <a:uLnTx/>
                <a:uFillTx/>
                <a:latin typeface="Calibri" pitchFamily="34" charset="0"/>
                <a:ea typeface="ＭＳ Ｐゴシック"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200" b="0" i="0" u="none" strike="noStrike" kern="1200" cap="none" spc="0" normalizeH="0" baseline="0" noProof="0">
              <a:ln>
                <a:noFill/>
              </a:ln>
              <a:solidFill>
                <a:prstClr val="black"/>
              </a:solidFill>
              <a:effectLst/>
              <a:uLnTx/>
              <a:uFillTx/>
              <a:latin typeface="Calibri" pitchFamily="34" charset="0"/>
              <a:ea typeface="ＭＳ Ｐゴシック" pitchFamily="34" charset="-128"/>
              <a:cs typeface="+mn-cs"/>
            </a:endParaRPr>
          </a:p>
        </p:txBody>
      </p:sp>
    </p:spTree>
    <p:extLst>
      <p:ext uri="{BB962C8B-B14F-4D97-AF65-F5344CB8AC3E}">
        <p14:creationId xmlns:p14="http://schemas.microsoft.com/office/powerpoint/2010/main" val="15760312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a:latin typeface="Arial" charset="0"/>
              <a:ea typeface="ＭＳ Ｐゴシック" pitchFamily="34" charset="-128"/>
            </a:endParaRPr>
          </a:p>
        </p:txBody>
      </p:sp>
      <p:sp>
        <p:nvSpPr>
          <p:cNvPr id="9728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a:solidFill>
                  <a:schemeClr val="tx1"/>
                </a:solidFill>
                <a:latin typeface="Arial" pitchFamily="34" charset="0"/>
                <a:ea typeface="ＭＳ Ｐゴシック" pitchFamily="34" charset="-128"/>
              </a:defRPr>
            </a:lvl1pPr>
            <a:lvl2pPr marL="742950" indent="-285750" defTabSz="920750" eaLnBrk="0" hangingPunct="0">
              <a:defRPr>
                <a:solidFill>
                  <a:schemeClr val="tx1"/>
                </a:solidFill>
                <a:latin typeface="Arial" pitchFamily="34" charset="0"/>
                <a:ea typeface="ＭＳ Ｐゴシック" pitchFamily="34" charset="-128"/>
              </a:defRPr>
            </a:lvl2pPr>
            <a:lvl3pPr marL="1143000" indent="-228600" defTabSz="920750" eaLnBrk="0" hangingPunct="0">
              <a:defRPr>
                <a:solidFill>
                  <a:schemeClr val="tx1"/>
                </a:solidFill>
                <a:latin typeface="Arial" pitchFamily="34" charset="0"/>
                <a:ea typeface="ＭＳ Ｐゴシック" pitchFamily="34" charset="-128"/>
              </a:defRPr>
            </a:lvl3pPr>
            <a:lvl4pPr marL="1600200" indent="-228600" defTabSz="920750" eaLnBrk="0" hangingPunct="0">
              <a:defRPr>
                <a:solidFill>
                  <a:schemeClr val="tx1"/>
                </a:solidFill>
                <a:latin typeface="Arial" pitchFamily="34" charset="0"/>
                <a:ea typeface="ＭＳ Ｐゴシック" pitchFamily="34" charset="-128"/>
              </a:defRPr>
            </a:lvl4pPr>
            <a:lvl5pPr marL="2057400" indent="-228600" defTabSz="920750" eaLnBrk="0" hangingPunct="0">
              <a:defRPr>
                <a:solidFill>
                  <a:schemeClr val="tx1"/>
                </a:solidFill>
                <a:latin typeface="Arial" pitchFamily="34" charset="0"/>
                <a:ea typeface="ＭＳ Ｐゴシック" pitchFamily="34" charset="-128"/>
              </a:defRPr>
            </a:lvl5pPr>
            <a:lvl6pPr marL="2514600" indent="-228600" defTabSz="92075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92075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92075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92075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r" defTabSz="920750" rtl="0" eaLnBrk="1" fontAlgn="auto" latinLnBrk="0" hangingPunct="1">
              <a:lnSpc>
                <a:spcPct val="100000"/>
              </a:lnSpc>
              <a:spcBef>
                <a:spcPts val="0"/>
              </a:spcBef>
              <a:spcAft>
                <a:spcPts val="0"/>
              </a:spcAft>
              <a:buClrTx/>
              <a:buSzTx/>
              <a:buFontTx/>
              <a:buNone/>
              <a:tabLst/>
              <a:defRPr/>
            </a:pPr>
            <a:fld id="{3CA9A280-6673-4D54-A414-E1941B51806E}" type="slidenum">
              <a:rPr kumimoji="0" lang="en-US" sz="1200" b="0" i="0" u="none" strike="noStrike" kern="1200" cap="none" spc="0" normalizeH="0" baseline="0" noProof="0">
                <a:ln>
                  <a:noFill/>
                </a:ln>
                <a:solidFill>
                  <a:prstClr val="black"/>
                </a:solidFill>
                <a:effectLst/>
                <a:uLnTx/>
                <a:uFillTx/>
                <a:latin typeface="Arial" pitchFamily="34" charset="0"/>
                <a:ea typeface="ＭＳ Ｐゴシック" pitchFamily="34" charset="-128"/>
                <a:cs typeface="+mn-cs"/>
              </a:rPr>
              <a:pPr marL="0" marR="0" lvl="0" indent="0" algn="r" defTabSz="92075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17302833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latin typeface="Arial" charset="0"/>
            </a:endParaRPr>
          </a:p>
        </p:txBody>
      </p:sp>
      <p:sp>
        <p:nvSpPr>
          <p:cNvPr id="40964"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57066" indent="-291179">
              <a:defRPr>
                <a:solidFill>
                  <a:schemeClr val="tx1"/>
                </a:solidFill>
                <a:latin typeface="Arial" charset="0"/>
              </a:defRPr>
            </a:lvl2pPr>
            <a:lvl3pPr marL="1164717" indent="-232943">
              <a:defRPr>
                <a:solidFill>
                  <a:schemeClr val="tx1"/>
                </a:solidFill>
                <a:latin typeface="Arial" charset="0"/>
              </a:defRPr>
            </a:lvl3pPr>
            <a:lvl4pPr marL="1630604" indent="-232943">
              <a:defRPr>
                <a:solidFill>
                  <a:schemeClr val="tx1"/>
                </a:solidFill>
                <a:latin typeface="Arial" charset="0"/>
              </a:defRPr>
            </a:lvl4pPr>
            <a:lvl5pPr marL="2096491" indent="-232943">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a:defRPr/>
            </a:pPr>
            <a:fld id="{FE2A6662-4C50-41BB-8E3C-CD690D102B23}" type="slidenum">
              <a:rPr lang="en-US" smtClean="0"/>
              <a:pPr>
                <a:defRPr/>
              </a:pPr>
              <a:t>22</a:t>
            </a:fld>
            <a:endParaRPr lang="en-US"/>
          </a:p>
        </p:txBody>
      </p:sp>
    </p:spTree>
    <p:extLst>
      <p:ext uri="{BB962C8B-B14F-4D97-AF65-F5344CB8AC3E}">
        <p14:creationId xmlns:p14="http://schemas.microsoft.com/office/powerpoint/2010/main" val="1560555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latin typeface="Arial" charset="0"/>
            </a:endParaRPr>
          </a:p>
        </p:txBody>
      </p:sp>
      <p:sp>
        <p:nvSpPr>
          <p:cNvPr id="41988"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57066" indent="-291179">
              <a:defRPr>
                <a:solidFill>
                  <a:schemeClr val="tx1"/>
                </a:solidFill>
                <a:latin typeface="Arial" charset="0"/>
              </a:defRPr>
            </a:lvl2pPr>
            <a:lvl3pPr marL="1164717" indent="-232943">
              <a:defRPr>
                <a:solidFill>
                  <a:schemeClr val="tx1"/>
                </a:solidFill>
                <a:latin typeface="Arial" charset="0"/>
              </a:defRPr>
            </a:lvl3pPr>
            <a:lvl4pPr marL="1630604" indent="-232943">
              <a:defRPr>
                <a:solidFill>
                  <a:schemeClr val="tx1"/>
                </a:solidFill>
                <a:latin typeface="Arial" charset="0"/>
              </a:defRPr>
            </a:lvl4pPr>
            <a:lvl5pPr marL="2096491" indent="-232943">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a:defRPr/>
            </a:pPr>
            <a:fld id="{30E11A8B-F2DF-430E-841B-E66044E982EF}" type="slidenum">
              <a:rPr lang="en-US" smtClean="0"/>
              <a:pPr>
                <a:defRPr/>
              </a:pPr>
              <a:t>23</a:t>
            </a:fld>
            <a:endParaRPr lang="en-US"/>
          </a:p>
        </p:txBody>
      </p:sp>
    </p:spTree>
    <p:extLst>
      <p:ext uri="{BB962C8B-B14F-4D97-AF65-F5344CB8AC3E}">
        <p14:creationId xmlns:p14="http://schemas.microsoft.com/office/powerpoint/2010/main" val="21955943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latin typeface="Arial" charset="0"/>
            </a:endParaRPr>
          </a:p>
        </p:txBody>
      </p:sp>
      <p:sp>
        <p:nvSpPr>
          <p:cNvPr id="36868"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57066" indent="-291179">
              <a:defRPr>
                <a:solidFill>
                  <a:schemeClr val="tx1"/>
                </a:solidFill>
                <a:latin typeface="Arial" charset="0"/>
              </a:defRPr>
            </a:lvl2pPr>
            <a:lvl3pPr marL="1164717" indent="-232943">
              <a:defRPr>
                <a:solidFill>
                  <a:schemeClr val="tx1"/>
                </a:solidFill>
                <a:latin typeface="Arial" charset="0"/>
              </a:defRPr>
            </a:lvl3pPr>
            <a:lvl4pPr marL="1630604" indent="-232943">
              <a:defRPr>
                <a:solidFill>
                  <a:schemeClr val="tx1"/>
                </a:solidFill>
                <a:latin typeface="Arial" charset="0"/>
              </a:defRPr>
            </a:lvl4pPr>
            <a:lvl5pPr marL="2096491" indent="-232943">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a:defRPr/>
            </a:pPr>
            <a:fld id="{C9B73569-0F42-406E-930E-C66ECC9ED29E}" type="slidenum">
              <a:rPr lang="en-US" smtClean="0"/>
              <a:pPr>
                <a:defRPr/>
              </a:pPr>
              <a:t>25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latin typeface="Arial" charset="0"/>
            </a:endParaRPr>
          </a:p>
        </p:txBody>
      </p:sp>
      <p:sp>
        <p:nvSpPr>
          <p:cNvPr id="37892"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57066" indent="-291179">
              <a:defRPr>
                <a:solidFill>
                  <a:schemeClr val="tx1"/>
                </a:solidFill>
                <a:latin typeface="Arial" charset="0"/>
              </a:defRPr>
            </a:lvl2pPr>
            <a:lvl3pPr marL="1164717" indent="-232943">
              <a:defRPr>
                <a:solidFill>
                  <a:schemeClr val="tx1"/>
                </a:solidFill>
                <a:latin typeface="Arial" charset="0"/>
              </a:defRPr>
            </a:lvl3pPr>
            <a:lvl4pPr marL="1630604" indent="-232943">
              <a:defRPr>
                <a:solidFill>
                  <a:schemeClr val="tx1"/>
                </a:solidFill>
                <a:latin typeface="Arial" charset="0"/>
              </a:defRPr>
            </a:lvl4pPr>
            <a:lvl5pPr marL="2096491" indent="-232943">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a:defRPr/>
            </a:pPr>
            <a:fld id="{8938C83A-2A9F-44F8-9C85-888C73967AE3}" type="slidenum">
              <a:rPr lang="en-US" smtClean="0"/>
              <a:pPr>
                <a:defRPr/>
              </a:pPr>
              <a:t>27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latin typeface="Arial" charset="0"/>
            </a:endParaRPr>
          </a:p>
        </p:txBody>
      </p:sp>
      <p:sp>
        <p:nvSpPr>
          <p:cNvPr id="38916"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57066" indent="-291179">
              <a:defRPr>
                <a:solidFill>
                  <a:schemeClr val="tx1"/>
                </a:solidFill>
                <a:latin typeface="Arial" charset="0"/>
              </a:defRPr>
            </a:lvl2pPr>
            <a:lvl3pPr marL="1164717" indent="-232943">
              <a:defRPr>
                <a:solidFill>
                  <a:schemeClr val="tx1"/>
                </a:solidFill>
                <a:latin typeface="Arial" charset="0"/>
              </a:defRPr>
            </a:lvl3pPr>
            <a:lvl4pPr marL="1630604" indent="-232943">
              <a:defRPr>
                <a:solidFill>
                  <a:schemeClr val="tx1"/>
                </a:solidFill>
                <a:latin typeface="Arial" charset="0"/>
              </a:defRPr>
            </a:lvl4pPr>
            <a:lvl5pPr marL="2096491" indent="-232943">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a:defRPr/>
            </a:pPr>
            <a:fld id="{4C4B79A3-CB05-4303-BF25-1E36E9B963F8}" type="slidenum">
              <a:rPr lang="en-US" smtClean="0"/>
              <a:pPr>
                <a:defRPr/>
              </a:pPr>
              <a:t>28</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Arial" charset="0"/>
            </a:endParaRPr>
          </a:p>
        </p:txBody>
      </p:sp>
      <p:sp>
        <p:nvSpPr>
          <p:cNvPr id="39940" name="Slide Number Placeholder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57066" indent="-291179">
              <a:defRPr>
                <a:solidFill>
                  <a:schemeClr val="tx1"/>
                </a:solidFill>
                <a:latin typeface="Arial" charset="0"/>
              </a:defRPr>
            </a:lvl2pPr>
            <a:lvl3pPr marL="1164717" indent="-232943">
              <a:defRPr>
                <a:solidFill>
                  <a:schemeClr val="tx1"/>
                </a:solidFill>
                <a:latin typeface="Arial" charset="0"/>
              </a:defRPr>
            </a:lvl3pPr>
            <a:lvl4pPr marL="1630604" indent="-232943">
              <a:defRPr>
                <a:solidFill>
                  <a:schemeClr val="tx1"/>
                </a:solidFill>
                <a:latin typeface="Arial" charset="0"/>
              </a:defRPr>
            </a:lvl4pPr>
            <a:lvl5pPr marL="2096491" indent="-232943">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a:defRPr/>
            </a:pPr>
            <a:fld id="{C9DD5F52-750C-4CD8-9430-B306E2D9017F}" type="slidenum">
              <a:rPr lang="en-US" smtClean="0"/>
              <a:pPr>
                <a:defRPr/>
              </a:pPr>
              <a:t>29</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87893A8-8A08-4325-B3F8-E70C4BF9EC48}" type="slidenum">
              <a:rPr lang="en-US" smtClean="0"/>
              <a:pPr>
                <a:defRPr/>
              </a:pPr>
              <a:t>34</a:t>
            </a:fld>
            <a:endParaRPr lang="en-US"/>
          </a:p>
        </p:txBody>
      </p:sp>
    </p:spTree>
    <p:extLst>
      <p:ext uri="{BB962C8B-B14F-4D97-AF65-F5344CB8AC3E}">
        <p14:creationId xmlns:p14="http://schemas.microsoft.com/office/powerpoint/2010/main" val="814454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BBC1964-313E-4A06-BE1A-F50092C13FA3}"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341713-355B-4F8C-AE7F-4DC9DFFCA55D}" type="slidenum">
              <a:rPr lang="en-US" smtClean="0"/>
              <a:t>‹#›</a:t>
            </a:fld>
            <a:endParaRPr lang="en-US"/>
          </a:p>
        </p:txBody>
      </p:sp>
    </p:spTree>
    <p:extLst>
      <p:ext uri="{BB962C8B-B14F-4D97-AF65-F5344CB8AC3E}">
        <p14:creationId xmlns:p14="http://schemas.microsoft.com/office/powerpoint/2010/main" val="3776577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BC1964-313E-4A06-BE1A-F50092C13FA3}"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341713-355B-4F8C-AE7F-4DC9DFFCA55D}" type="slidenum">
              <a:rPr lang="en-US" smtClean="0"/>
              <a:t>‹#›</a:t>
            </a:fld>
            <a:endParaRPr lang="en-US"/>
          </a:p>
        </p:txBody>
      </p:sp>
    </p:spTree>
    <p:extLst>
      <p:ext uri="{BB962C8B-B14F-4D97-AF65-F5344CB8AC3E}">
        <p14:creationId xmlns:p14="http://schemas.microsoft.com/office/powerpoint/2010/main" val="817662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BBC1964-313E-4A06-BE1A-F50092C13FA3}"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341713-355B-4F8C-AE7F-4DC9DFFCA55D}" type="slidenum">
              <a:rPr lang="en-US" smtClean="0"/>
              <a:t>‹#›</a:t>
            </a:fld>
            <a:endParaRPr lang="en-US"/>
          </a:p>
        </p:txBody>
      </p:sp>
    </p:spTree>
    <p:extLst>
      <p:ext uri="{BB962C8B-B14F-4D97-AF65-F5344CB8AC3E}">
        <p14:creationId xmlns:p14="http://schemas.microsoft.com/office/powerpoint/2010/main" val="1577273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BC1964-313E-4A06-BE1A-F50092C13FA3}" type="datetimeFigureOut">
              <a:rPr lang="en-US" smtClean="0"/>
              <a:t>2/25/2020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341713-355B-4F8C-AE7F-4DC9DFFCA55D}" type="slidenum">
              <a:rPr lang="en-US" smtClean="0"/>
              <a:t>‹#›</a:t>
            </a:fld>
            <a:endParaRPr lang="en-US"/>
          </a:p>
        </p:txBody>
      </p:sp>
    </p:spTree>
    <p:extLst>
      <p:ext uri="{BB962C8B-B14F-4D97-AF65-F5344CB8AC3E}">
        <p14:creationId xmlns:p14="http://schemas.microsoft.com/office/powerpoint/2010/main" val="495426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BC1964-313E-4A06-BE1A-F50092C13FA3}" type="datetimeFigureOut">
              <a:rPr lang="en-US" smtClean="0"/>
              <a:t>2/25/2020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341713-355B-4F8C-AE7F-4DC9DFFCA55D}" type="slidenum">
              <a:rPr lang="en-US" smtClean="0"/>
              <a:t>‹#›</a:t>
            </a:fld>
            <a:endParaRPr lang="en-US"/>
          </a:p>
        </p:txBody>
      </p:sp>
    </p:spTree>
    <p:extLst>
      <p:ext uri="{BB962C8B-B14F-4D97-AF65-F5344CB8AC3E}">
        <p14:creationId xmlns:p14="http://schemas.microsoft.com/office/powerpoint/2010/main" val="669216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BC1964-313E-4A06-BE1A-F50092C13FA3}" type="datetimeFigureOut">
              <a:rPr lang="en-US" smtClean="0"/>
              <a:t>2/25/2020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341713-355B-4F8C-AE7F-4DC9DFFCA55D}" type="slidenum">
              <a:rPr lang="en-US" smtClean="0"/>
              <a:t>‹#›</a:t>
            </a:fld>
            <a:endParaRPr lang="en-US"/>
          </a:p>
        </p:txBody>
      </p:sp>
    </p:spTree>
    <p:extLst>
      <p:ext uri="{BB962C8B-B14F-4D97-AF65-F5344CB8AC3E}">
        <p14:creationId xmlns:p14="http://schemas.microsoft.com/office/powerpoint/2010/main" val="938468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BC1964-313E-4A06-BE1A-F50092C13FA3}" type="datetimeFigureOut">
              <a:rPr lang="en-US" smtClean="0"/>
              <a:t>2/25/2020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341713-355B-4F8C-AE7F-4DC9DFFCA55D}" type="slidenum">
              <a:rPr lang="en-US" smtClean="0"/>
              <a:t>‹#›</a:t>
            </a:fld>
            <a:endParaRPr lang="en-US"/>
          </a:p>
        </p:txBody>
      </p:sp>
    </p:spTree>
    <p:extLst>
      <p:ext uri="{BB962C8B-B14F-4D97-AF65-F5344CB8AC3E}">
        <p14:creationId xmlns:p14="http://schemas.microsoft.com/office/powerpoint/2010/main" val="3478994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BBC1964-313E-4A06-BE1A-F50092C13FA3}" type="datetimeFigureOut">
              <a:rPr lang="en-US" smtClean="0"/>
              <a:t>2/25/2020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341713-355B-4F8C-AE7F-4DC9DFFCA55D}" type="slidenum">
              <a:rPr lang="en-US" smtClean="0"/>
              <a:t>‹#›</a:t>
            </a:fld>
            <a:endParaRPr lang="en-US"/>
          </a:p>
        </p:txBody>
      </p:sp>
    </p:spTree>
    <p:extLst>
      <p:ext uri="{BB962C8B-B14F-4D97-AF65-F5344CB8AC3E}">
        <p14:creationId xmlns:p14="http://schemas.microsoft.com/office/powerpoint/2010/main" val="34443789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BBC1964-313E-4A06-BE1A-F50092C13FA3}" type="datetimeFigureOut">
              <a:rPr lang="en-US" smtClean="0"/>
              <a:t>2/25/2020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341713-355B-4F8C-AE7F-4DC9DFFCA55D}" type="slidenum">
              <a:rPr lang="en-US" smtClean="0"/>
              <a:t>‹#›</a:t>
            </a:fld>
            <a:endParaRPr lang="en-US"/>
          </a:p>
        </p:txBody>
      </p:sp>
    </p:spTree>
    <p:extLst>
      <p:ext uri="{BB962C8B-B14F-4D97-AF65-F5344CB8AC3E}">
        <p14:creationId xmlns:p14="http://schemas.microsoft.com/office/powerpoint/2010/main" val="2193861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BC1964-313E-4A06-BE1A-F50092C13FA3}"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341713-355B-4F8C-AE7F-4DC9DFFCA55D}" type="slidenum">
              <a:rPr lang="en-US" smtClean="0"/>
              <a:t>‹#›</a:t>
            </a:fld>
            <a:endParaRPr lang="en-US"/>
          </a:p>
        </p:txBody>
      </p:sp>
    </p:spTree>
    <p:extLst>
      <p:ext uri="{BB962C8B-B14F-4D97-AF65-F5344CB8AC3E}">
        <p14:creationId xmlns:p14="http://schemas.microsoft.com/office/powerpoint/2010/main" val="1878625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BC1964-313E-4A06-BE1A-F50092C13FA3}"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341713-355B-4F8C-AE7F-4DC9DFFCA55D}" type="slidenum">
              <a:rPr lang="en-US" smtClean="0"/>
              <a:t>‹#›</a:t>
            </a:fld>
            <a:endParaRPr lang="en-US"/>
          </a:p>
        </p:txBody>
      </p:sp>
    </p:spTree>
    <p:extLst>
      <p:ext uri="{BB962C8B-B14F-4D97-AF65-F5344CB8AC3E}">
        <p14:creationId xmlns:p14="http://schemas.microsoft.com/office/powerpoint/2010/main" val="569439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CD0A0DD-AD89-4DEF-A79A-E981D7F51831}"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C2BA6B-A77E-4D43-B1EB-B8A7E59736B3}" type="slidenum">
              <a:rPr lang="en-US" smtClean="0"/>
              <a:t>‹#›</a:t>
            </a:fld>
            <a:endParaRPr lang="en-US"/>
          </a:p>
        </p:txBody>
      </p:sp>
    </p:spTree>
    <p:extLst>
      <p:ext uri="{BB962C8B-B14F-4D97-AF65-F5344CB8AC3E}">
        <p14:creationId xmlns:p14="http://schemas.microsoft.com/office/powerpoint/2010/main" val="13467137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D0A0DD-AD89-4DEF-A79A-E981D7F51831}"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C2BA6B-A77E-4D43-B1EB-B8A7E59736B3}" type="slidenum">
              <a:rPr lang="en-US" smtClean="0"/>
              <a:t>‹#›</a:t>
            </a:fld>
            <a:endParaRPr lang="en-US"/>
          </a:p>
        </p:txBody>
      </p:sp>
    </p:spTree>
    <p:extLst>
      <p:ext uri="{BB962C8B-B14F-4D97-AF65-F5344CB8AC3E}">
        <p14:creationId xmlns:p14="http://schemas.microsoft.com/office/powerpoint/2010/main" val="34585894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D0A0DD-AD89-4DEF-A79A-E981D7F51831}"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C2BA6B-A77E-4D43-B1EB-B8A7E59736B3}" type="slidenum">
              <a:rPr lang="en-US" smtClean="0"/>
              <a:t>‹#›</a:t>
            </a:fld>
            <a:endParaRPr lang="en-US"/>
          </a:p>
        </p:txBody>
      </p:sp>
    </p:spTree>
    <p:extLst>
      <p:ext uri="{BB962C8B-B14F-4D97-AF65-F5344CB8AC3E}">
        <p14:creationId xmlns:p14="http://schemas.microsoft.com/office/powerpoint/2010/main" val="20867406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CD0A0DD-AD89-4DEF-A79A-E981D7F51831}" type="datetimeFigureOut">
              <a:rPr lang="en-US" smtClean="0"/>
              <a:t>2/25/2020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C2BA6B-A77E-4D43-B1EB-B8A7E59736B3}" type="slidenum">
              <a:rPr lang="en-US" smtClean="0"/>
              <a:t>‹#›</a:t>
            </a:fld>
            <a:endParaRPr lang="en-US"/>
          </a:p>
        </p:txBody>
      </p:sp>
    </p:spTree>
    <p:extLst>
      <p:ext uri="{BB962C8B-B14F-4D97-AF65-F5344CB8AC3E}">
        <p14:creationId xmlns:p14="http://schemas.microsoft.com/office/powerpoint/2010/main" val="29487356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CD0A0DD-AD89-4DEF-A79A-E981D7F51831}" type="datetimeFigureOut">
              <a:rPr lang="en-US" smtClean="0"/>
              <a:t>2/25/2020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C2BA6B-A77E-4D43-B1EB-B8A7E59736B3}" type="slidenum">
              <a:rPr lang="en-US" smtClean="0"/>
              <a:t>‹#›</a:t>
            </a:fld>
            <a:endParaRPr lang="en-US"/>
          </a:p>
        </p:txBody>
      </p:sp>
    </p:spTree>
    <p:extLst>
      <p:ext uri="{BB962C8B-B14F-4D97-AF65-F5344CB8AC3E}">
        <p14:creationId xmlns:p14="http://schemas.microsoft.com/office/powerpoint/2010/main" val="33253981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CD0A0DD-AD89-4DEF-A79A-E981D7F51831}" type="datetimeFigureOut">
              <a:rPr lang="en-US" smtClean="0"/>
              <a:t>2/25/2020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C2BA6B-A77E-4D43-B1EB-B8A7E59736B3}" type="slidenum">
              <a:rPr lang="en-US" smtClean="0"/>
              <a:t>‹#›</a:t>
            </a:fld>
            <a:endParaRPr lang="en-US"/>
          </a:p>
        </p:txBody>
      </p:sp>
    </p:spTree>
    <p:extLst>
      <p:ext uri="{BB962C8B-B14F-4D97-AF65-F5344CB8AC3E}">
        <p14:creationId xmlns:p14="http://schemas.microsoft.com/office/powerpoint/2010/main" val="24496616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D0A0DD-AD89-4DEF-A79A-E981D7F51831}" type="datetimeFigureOut">
              <a:rPr lang="en-US" smtClean="0"/>
              <a:t>2/25/2020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C2BA6B-A77E-4D43-B1EB-B8A7E59736B3}" type="slidenum">
              <a:rPr lang="en-US" smtClean="0"/>
              <a:t>‹#›</a:t>
            </a:fld>
            <a:endParaRPr lang="en-US"/>
          </a:p>
        </p:txBody>
      </p:sp>
    </p:spTree>
    <p:extLst>
      <p:ext uri="{BB962C8B-B14F-4D97-AF65-F5344CB8AC3E}">
        <p14:creationId xmlns:p14="http://schemas.microsoft.com/office/powerpoint/2010/main" val="11524297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D0A0DD-AD89-4DEF-A79A-E981D7F51831}" type="datetimeFigureOut">
              <a:rPr lang="en-US" smtClean="0"/>
              <a:t>2/25/2020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C2BA6B-A77E-4D43-B1EB-B8A7E59736B3}" type="slidenum">
              <a:rPr lang="en-US" smtClean="0"/>
              <a:t>‹#›</a:t>
            </a:fld>
            <a:endParaRPr lang="en-US"/>
          </a:p>
        </p:txBody>
      </p:sp>
    </p:spTree>
    <p:extLst>
      <p:ext uri="{BB962C8B-B14F-4D97-AF65-F5344CB8AC3E}">
        <p14:creationId xmlns:p14="http://schemas.microsoft.com/office/powerpoint/2010/main" val="20660378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D0A0DD-AD89-4DEF-A79A-E981D7F51831}" type="datetimeFigureOut">
              <a:rPr lang="en-US" smtClean="0"/>
              <a:t>2/25/2020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C2BA6B-A77E-4D43-B1EB-B8A7E59736B3}" type="slidenum">
              <a:rPr lang="en-US" smtClean="0"/>
              <a:t>‹#›</a:t>
            </a:fld>
            <a:endParaRPr lang="en-US"/>
          </a:p>
        </p:txBody>
      </p:sp>
    </p:spTree>
    <p:extLst>
      <p:ext uri="{BB962C8B-B14F-4D97-AF65-F5344CB8AC3E}">
        <p14:creationId xmlns:p14="http://schemas.microsoft.com/office/powerpoint/2010/main" val="6333990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D0A0DD-AD89-4DEF-A79A-E981D7F51831}"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C2BA6B-A77E-4D43-B1EB-B8A7E59736B3}" type="slidenum">
              <a:rPr lang="en-US" smtClean="0"/>
              <a:t>‹#›</a:t>
            </a:fld>
            <a:endParaRPr lang="en-US"/>
          </a:p>
        </p:txBody>
      </p:sp>
    </p:spTree>
    <p:extLst>
      <p:ext uri="{BB962C8B-B14F-4D97-AF65-F5344CB8AC3E}">
        <p14:creationId xmlns:p14="http://schemas.microsoft.com/office/powerpoint/2010/main" val="31363513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D0A0DD-AD89-4DEF-A79A-E981D7F51831}"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C2BA6B-A77E-4D43-B1EB-B8A7E59736B3}" type="slidenum">
              <a:rPr lang="en-US" smtClean="0"/>
              <a:t>‹#›</a:t>
            </a:fld>
            <a:endParaRPr lang="en-US"/>
          </a:p>
        </p:txBody>
      </p:sp>
    </p:spTree>
    <p:extLst>
      <p:ext uri="{BB962C8B-B14F-4D97-AF65-F5344CB8AC3E}">
        <p14:creationId xmlns:p14="http://schemas.microsoft.com/office/powerpoint/2010/main" val="717386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BC1964-313E-4A06-BE1A-F50092C13FA3}" type="datetimeFigureOut">
              <a:rPr lang="en-US" smtClean="0"/>
              <a:t>2/25/2020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341713-355B-4F8C-AE7F-4DC9DFFCA55D}" type="slidenum">
              <a:rPr lang="en-US" smtClean="0"/>
              <a:t>‹#›</a:t>
            </a:fld>
            <a:endParaRPr lang="en-US"/>
          </a:p>
        </p:txBody>
      </p:sp>
    </p:spTree>
    <p:extLst>
      <p:ext uri="{BB962C8B-B14F-4D97-AF65-F5344CB8AC3E}">
        <p14:creationId xmlns:p14="http://schemas.microsoft.com/office/powerpoint/2010/main" val="12848954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D0A0DD-AD89-4DEF-A79A-E981D7F51831}" type="datetimeFigureOut">
              <a:rPr lang="en-US" smtClean="0"/>
              <a:t>2/25/2020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C2BA6B-A77E-4D43-B1EB-B8A7E59736B3}" type="slidenum">
              <a:rPr lang="en-US" smtClean="0"/>
              <a:t>‹#›</a:t>
            </a:fld>
            <a:endParaRPr lang="en-US"/>
          </a:p>
        </p:txBody>
      </p:sp>
    </p:spTree>
    <p:extLst>
      <p:ext uri="{BB962C8B-B14F-4D97-AF65-F5344CB8AC3E}">
        <p14:creationId xmlns:p14="http://schemas.microsoft.com/office/powerpoint/2010/main" val="26213530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sites.google.com/site/s17psy89/" TargetMode="Externa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tripsavvy.com/what-is-thaipusam-1458358" TargetMode="Externa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ist-socrates.berkeley.edu/~kihlstrm/PDFfiles/Hypnotizability/SHSSC%20Script.pdf" TargetMode="External"/><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youtube.com/watch?v=P3QiRMZi6JY" TargetMode="External"/><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www.youtube.com/watch?v=tqtIyftTiWI"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29.jpeg"/></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981200" y="228600"/>
            <a:ext cx="8229600" cy="762000"/>
          </a:xfrm>
        </p:spPr>
        <p:txBody>
          <a:bodyPr vert="horz" wrap="square" lIns="91440" tIns="45720" rIns="91440" bIns="45720" numCol="1" rtlCol="0" anchor="ctr" anchorCtr="0" compatLnSpc="1">
            <a:prstTxWarp prst="textNoShape">
              <a:avLst/>
            </a:prstTxWarp>
            <a:normAutofit/>
          </a:bodyPr>
          <a:lstStyle/>
          <a:p>
            <a:pPr algn="l" eaLnBrk="1" hangingPunct="1">
              <a:defRPr/>
            </a:pPr>
            <a:r>
              <a:rPr lang="en-US" dirty="0">
                <a:effectLst>
                  <a:outerShdw blurRad="38100" dist="38100" dir="2700000" algn="tl">
                    <a:srgbClr val="000000"/>
                  </a:outerShdw>
                </a:effectLst>
                <a:ea typeface="ＭＳ Ｐゴシック" charset="-128"/>
              </a:rPr>
              <a:t>Announcements</a:t>
            </a:r>
          </a:p>
        </p:txBody>
      </p:sp>
      <p:sp>
        <p:nvSpPr>
          <p:cNvPr id="8195" name="Rectangle 3"/>
          <p:cNvSpPr>
            <a:spLocks noGrp="1" noChangeArrowheads="1"/>
          </p:cNvSpPr>
          <p:nvPr>
            <p:ph idx="1"/>
          </p:nvPr>
        </p:nvSpPr>
        <p:spPr>
          <a:xfrm>
            <a:off x="855406" y="1054308"/>
            <a:ext cx="10383187" cy="5715000"/>
          </a:xfrm>
        </p:spPr>
        <p:txBody>
          <a:bodyPr>
            <a:normAutofit/>
          </a:bodyPr>
          <a:lstStyle/>
          <a:p>
            <a:pPr>
              <a:defRPr/>
            </a:pPr>
            <a:r>
              <a:rPr lang="en-US" altLang="en-US" sz="3200" b="1" dirty="0" smtClean="0">
                <a:ea typeface="ＭＳ Ｐゴシック" pitchFamily="34" charset="-128"/>
              </a:rPr>
              <a:t>Schedule</a:t>
            </a:r>
            <a:r>
              <a:rPr lang="en-US" altLang="en-US" sz="3200" b="1" dirty="0">
                <a:ea typeface="ＭＳ Ｐゴシック" pitchFamily="34" charset="-128"/>
              </a:rPr>
              <a:t>:</a:t>
            </a:r>
          </a:p>
          <a:p>
            <a:pPr lvl="1">
              <a:defRPr/>
            </a:pPr>
            <a:r>
              <a:rPr lang="en-US" altLang="en-US" sz="2800" dirty="0" err="1" smtClean="0">
                <a:ea typeface="ＭＳ Ｐゴシック" pitchFamily="34" charset="-128"/>
              </a:rPr>
              <a:t>Tu</a:t>
            </a:r>
            <a:r>
              <a:rPr lang="en-US" altLang="en-US" sz="2800" dirty="0" smtClean="0">
                <a:ea typeface="ＭＳ Ｐゴシック" pitchFamily="34" charset="-128"/>
              </a:rPr>
              <a:t> 2/25: </a:t>
            </a:r>
            <a:r>
              <a:rPr lang="en-US" altLang="en-US" sz="2800" dirty="0">
                <a:solidFill>
                  <a:srgbClr val="FFC000"/>
                </a:solidFill>
                <a:ea typeface="ＭＳ Ｐゴシック" pitchFamily="34" charset="-128"/>
              </a:rPr>
              <a:t>Discuss </a:t>
            </a:r>
            <a:r>
              <a:rPr lang="en-US" altLang="en-US" sz="2800" dirty="0" err="1">
                <a:solidFill>
                  <a:srgbClr val="FFC000"/>
                </a:solidFill>
                <a:ea typeface="ＭＳ Ｐゴシック" pitchFamily="34" charset="-128"/>
              </a:rPr>
              <a:t>Thernstrom</a:t>
            </a:r>
            <a:r>
              <a:rPr lang="en-US" altLang="en-US" sz="2800" dirty="0">
                <a:solidFill>
                  <a:srgbClr val="FFC000"/>
                </a:solidFill>
                <a:ea typeface="ＭＳ Ｐゴシック" pitchFamily="34" charset="-128"/>
              </a:rPr>
              <a:t> Reading </a:t>
            </a:r>
            <a:r>
              <a:rPr lang="en-US" altLang="en-US" sz="2800" dirty="0">
                <a:ea typeface="ＭＳ Ｐゴシック" pitchFamily="34" charset="-128"/>
              </a:rPr>
              <a:t>+ </a:t>
            </a:r>
            <a:r>
              <a:rPr lang="en-US" altLang="en-US" sz="2800" dirty="0" smtClean="0">
                <a:ea typeface="ＭＳ Ｐゴシック" pitchFamily="34" charset="-128"/>
              </a:rPr>
              <a:t>Start Treatments</a:t>
            </a:r>
            <a:endParaRPr lang="en-US" altLang="en-US" sz="2800" dirty="0" smtClean="0">
              <a:ea typeface="ＭＳ Ｐゴシック" pitchFamily="34" charset="-128"/>
            </a:endParaRPr>
          </a:p>
          <a:p>
            <a:pPr lvl="1">
              <a:defRPr/>
            </a:pPr>
            <a:r>
              <a:rPr lang="en-US" altLang="en-US" sz="2800" dirty="0" err="1" smtClean="0">
                <a:ea typeface="ＭＳ Ｐゴシック" pitchFamily="34" charset="-128"/>
              </a:rPr>
              <a:t>Th</a:t>
            </a:r>
            <a:r>
              <a:rPr lang="en-US" altLang="en-US" sz="2800" dirty="0" smtClean="0">
                <a:ea typeface="ＭＳ Ｐゴシック" pitchFamily="34" charset="-128"/>
              </a:rPr>
              <a:t> 2/27: Finish </a:t>
            </a:r>
            <a:r>
              <a:rPr lang="en-US" altLang="en-US" sz="2800" dirty="0">
                <a:ea typeface="ＭＳ Ｐゴシック" pitchFamily="34" charset="-128"/>
              </a:rPr>
              <a:t>Treatments + Review for Exam 1 (if time)</a:t>
            </a:r>
          </a:p>
          <a:p>
            <a:pPr lvl="1">
              <a:defRPr/>
            </a:pPr>
            <a:r>
              <a:rPr lang="en-US" altLang="en-US" sz="2800" b="1" dirty="0" err="1">
                <a:solidFill>
                  <a:srgbClr val="C00000"/>
                </a:solidFill>
                <a:ea typeface="ＭＳ Ｐゴシック" pitchFamily="34" charset="-128"/>
              </a:rPr>
              <a:t>Tu</a:t>
            </a:r>
            <a:r>
              <a:rPr lang="en-US" altLang="en-US" sz="2800" b="1" dirty="0">
                <a:solidFill>
                  <a:srgbClr val="C00000"/>
                </a:solidFill>
                <a:ea typeface="ＭＳ Ｐゴシック" pitchFamily="34" charset="-128"/>
              </a:rPr>
              <a:t> </a:t>
            </a:r>
            <a:r>
              <a:rPr lang="en-US" altLang="en-US" sz="2800" b="1" dirty="0" smtClean="0">
                <a:solidFill>
                  <a:srgbClr val="C00000"/>
                </a:solidFill>
                <a:ea typeface="ＭＳ Ｐゴシック" pitchFamily="34" charset="-128"/>
              </a:rPr>
              <a:t>3/3: </a:t>
            </a:r>
            <a:r>
              <a:rPr lang="en-US" altLang="en-US" sz="2800" b="1" dirty="0">
                <a:solidFill>
                  <a:srgbClr val="C00000"/>
                </a:solidFill>
                <a:ea typeface="ＭＳ Ｐゴシック" pitchFamily="34" charset="-128"/>
              </a:rPr>
              <a:t>Exam 1 </a:t>
            </a:r>
            <a:r>
              <a:rPr lang="en-US" altLang="en-US" sz="2800" b="1" dirty="0">
                <a:solidFill>
                  <a:srgbClr val="C00000"/>
                </a:solidFill>
                <a:ea typeface="ＭＳ Ｐゴシック" pitchFamily="34" charset="-128"/>
                <a:sym typeface="Wingdings" panose="05000000000000000000" pitchFamily="2" charset="2"/>
              </a:rPr>
              <a:t> Covers </a:t>
            </a:r>
            <a:r>
              <a:rPr lang="en-US" altLang="en-US" sz="2800" b="1" dirty="0" err="1">
                <a:solidFill>
                  <a:srgbClr val="C00000"/>
                </a:solidFill>
                <a:ea typeface="ＭＳ Ｐゴシック" pitchFamily="34" charset="-128"/>
                <a:sym typeface="Wingdings" panose="05000000000000000000" pitchFamily="2" charset="2"/>
              </a:rPr>
              <a:t>Ch</a:t>
            </a:r>
            <a:r>
              <a:rPr lang="en-US" altLang="en-US" sz="2800" b="1" dirty="0">
                <a:solidFill>
                  <a:srgbClr val="C00000"/>
                </a:solidFill>
                <a:ea typeface="ＭＳ Ｐゴシック" pitchFamily="34" charset="-128"/>
                <a:sym typeface="Wingdings" panose="05000000000000000000" pitchFamily="2" charset="2"/>
              </a:rPr>
              <a:t> </a:t>
            </a:r>
            <a:r>
              <a:rPr lang="en-US" altLang="en-US" sz="2800" b="1" dirty="0" smtClean="0">
                <a:solidFill>
                  <a:srgbClr val="C00000"/>
                </a:solidFill>
                <a:ea typeface="ＭＳ Ｐゴシック" pitchFamily="34" charset="-128"/>
                <a:sym typeface="Wingdings" panose="05000000000000000000" pitchFamily="2" charset="2"/>
              </a:rPr>
              <a:t>5, </a:t>
            </a:r>
            <a:r>
              <a:rPr lang="en-US" altLang="en-US" sz="2800" b="1" dirty="0">
                <a:solidFill>
                  <a:srgbClr val="C00000"/>
                </a:solidFill>
                <a:ea typeface="ＭＳ Ｐゴシック" pitchFamily="34" charset="-128"/>
                <a:sym typeface="Wingdings" panose="05000000000000000000" pitchFamily="2" charset="2"/>
              </a:rPr>
              <a:t>6</a:t>
            </a:r>
            <a:r>
              <a:rPr lang="en-US" altLang="en-US" sz="2800" b="1" dirty="0" smtClean="0">
                <a:solidFill>
                  <a:srgbClr val="C00000"/>
                </a:solidFill>
                <a:ea typeface="ＭＳ Ｐゴシック" pitchFamily="34" charset="-128"/>
                <a:sym typeface="Wingdings" panose="05000000000000000000" pitchFamily="2" charset="2"/>
              </a:rPr>
              <a:t>, 10, </a:t>
            </a:r>
            <a:r>
              <a:rPr lang="en-US" altLang="en-US" sz="2800" b="1" dirty="0">
                <a:solidFill>
                  <a:srgbClr val="C00000"/>
                </a:solidFill>
                <a:ea typeface="ＭＳ Ｐゴシック" pitchFamily="34" charset="-128"/>
                <a:sym typeface="Wingdings" panose="05000000000000000000" pitchFamily="2" charset="2"/>
              </a:rPr>
              <a:t>+ </a:t>
            </a:r>
            <a:r>
              <a:rPr lang="en-US" altLang="en-US" sz="2800" b="1" dirty="0" err="1" smtClean="0">
                <a:solidFill>
                  <a:srgbClr val="C00000"/>
                </a:solidFill>
                <a:ea typeface="ＭＳ Ｐゴシック" pitchFamily="34" charset="-128"/>
                <a:sym typeface="Wingdings" panose="05000000000000000000" pitchFamily="2" charset="2"/>
              </a:rPr>
              <a:t>Thernstrom</a:t>
            </a:r>
            <a:r>
              <a:rPr lang="en-US" altLang="en-US" sz="2800" b="1" dirty="0" smtClean="0">
                <a:solidFill>
                  <a:srgbClr val="C00000"/>
                </a:solidFill>
                <a:ea typeface="ＭＳ Ｐゴシック" pitchFamily="34" charset="-128"/>
                <a:sym typeface="Wingdings" panose="05000000000000000000" pitchFamily="2" charset="2"/>
              </a:rPr>
              <a:t> &amp; Lecture</a:t>
            </a:r>
            <a:endParaRPr lang="en-US" altLang="en-US" sz="2800" b="1" dirty="0">
              <a:solidFill>
                <a:srgbClr val="C00000"/>
              </a:solidFill>
              <a:ea typeface="ＭＳ Ｐゴシック" pitchFamily="34" charset="-128"/>
            </a:endParaRPr>
          </a:p>
          <a:p>
            <a:pPr>
              <a:defRPr/>
            </a:pPr>
            <a:endParaRPr lang="en-US" altLang="en-US" sz="1600" dirty="0">
              <a:ea typeface="ＭＳ Ｐゴシック" pitchFamily="34" charset="-128"/>
            </a:endParaRPr>
          </a:p>
          <a:p>
            <a:pPr lvl="1">
              <a:defRPr/>
            </a:pPr>
            <a:endParaRPr lang="en-US" altLang="en-US" sz="2800" dirty="0">
              <a:ea typeface="ＭＳ Ｐゴシック" pitchFamily="34" charset="-128"/>
            </a:endParaRPr>
          </a:p>
          <a:p>
            <a:pPr eaLnBrk="1" hangingPunct="1">
              <a:defRPr/>
            </a:pPr>
            <a:endParaRPr lang="en-US" altLang="en-US" sz="3200" dirty="0">
              <a:ea typeface="ＭＳ Ｐゴシック" pitchFamily="34" charset="-128"/>
            </a:endParaRPr>
          </a:p>
        </p:txBody>
      </p:sp>
      <p:sp>
        <p:nvSpPr>
          <p:cNvPr id="2" name="Rounded Rectangle 1"/>
          <p:cNvSpPr/>
          <p:nvPr/>
        </p:nvSpPr>
        <p:spPr>
          <a:xfrm>
            <a:off x="226142" y="3328905"/>
            <a:ext cx="11965858" cy="330609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eaLnBrk="0" fontAlgn="base" hangingPunct="0">
              <a:spcBef>
                <a:spcPct val="0"/>
              </a:spcBef>
              <a:spcAft>
                <a:spcPct val="0"/>
              </a:spcAft>
              <a:defRPr/>
            </a:pPr>
            <a:r>
              <a:rPr lang="en-US" dirty="0" smtClean="0">
                <a:solidFill>
                  <a:prstClr val="white"/>
                </a:solidFill>
                <a:latin typeface="Verdana"/>
              </a:rPr>
              <a:t>I am working on feedback for Survivor Questions… Should be done by tomorrow</a:t>
            </a:r>
            <a:endParaRPr lang="en-US" dirty="0">
              <a:solidFill>
                <a:prstClr val="white"/>
              </a:solidFill>
              <a:latin typeface="Verdana"/>
            </a:endParaRPr>
          </a:p>
          <a:p>
            <a:pPr algn="ctr" eaLnBrk="0" fontAlgn="base" hangingPunct="0">
              <a:spcBef>
                <a:spcPct val="0"/>
              </a:spcBef>
              <a:spcAft>
                <a:spcPct val="0"/>
              </a:spcAft>
              <a:defRPr/>
            </a:pPr>
            <a:endParaRPr lang="en-US" dirty="0">
              <a:solidFill>
                <a:prstClr val="white"/>
              </a:solidFill>
              <a:latin typeface="Verdana"/>
            </a:endParaRPr>
          </a:p>
          <a:p>
            <a:pPr algn="ctr" eaLnBrk="0" fontAlgn="base" hangingPunct="0">
              <a:spcBef>
                <a:spcPct val="0"/>
              </a:spcBef>
              <a:spcAft>
                <a:spcPct val="0"/>
              </a:spcAft>
              <a:defRPr/>
            </a:pPr>
            <a:r>
              <a:rPr lang="en-US" dirty="0">
                <a:solidFill>
                  <a:prstClr val="white"/>
                </a:solidFill>
                <a:latin typeface="Verdana"/>
              </a:rPr>
              <a:t>In case you’re scared you’re leaving something important out, here’s my list of topics to consider:</a:t>
            </a:r>
          </a:p>
          <a:p>
            <a:pPr algn="ctr" eaLnBrk="0" fontAlgn="base" hangingPunct="0">
              <a:spcBef>
                <a:spcPct val="0"/>
              </a:spcBef>
              <a:spcAft>
                <a:spcPct val="0"/>
              </a:spcAft>
              <a:defRPr/>
            </a:pPr>
            <a:endParaRPr lang="en-US" dirty="0">
              <a:solidFill>
                <a:prstClr val="white"/>
              </a:solidFill>
              <a:latin typeface="Verdana"/>
            </a:endParaRPr>
          </a:p>
          <a:p>
            <a:pPr algn="ctr" eaLnBrk="0" fontAlgn="base" hangingPunct="0">
              <a:spcBef>
                <a:spcPct val="0"/>
              </a:spcBef>
              <a:spcAft>
                <a:spcPct val="0"/>
              </a:spcAft>
              <a:defRPr/>
            </a:pPr>
            <a:r>
              <a:rPr lang="en-US" dirty="0"/>
              <a:t>In addition to asking about the person's experience and coping strategies, I'd suggest asking about some of the specific topics from class, such as immediate responses to stress (fight, flight, fright, tend and befriend, whether they felt the experience made them more likely to get sick in the aftermath, coping strategies, access to social support and its value, personality (optimism, hostility, conscientiousness, etc.), resources, and whether anything good came out of the experience or they have advice for others (post traumatic growth).  </a:t>
            </a:r>
            <a:r>
              <a:rPr lang="en-US" dirty="0">
                <a:solidFill>
                  <a:prstClr val="white"/>
                </a:solidFill>
                <a:latin typeface="Verdana"/>
              </a:rPr>
              <a:t>  </a:t>
            </a:r>
          </a:p>
        </p:txBody>
      </p:sp>
    </p:spTree>
    <p:extLst>
      <p:ext uri="{BB962C8B-B14F-4D97-AF65-F5344CB8AC3E}">
        <p14:creationId xmlns:p14="http://schemas.microsoft.com/office/powerpoint/2010/main" val="39453155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618" y="0"/>
            <a:ext cx="10515600" cy="1325563"/>
          </a:xfrm>
        </p:spPr>
        <p:txBody>
          <a:bodyPr/>
          <a:lstStyle/>
          <a:p>
            <a:r>
              <a:rPr lang="en-US" dirty="0"/>
              <a:t>* Stress &amp; Coping Exam *</a:t>
            </a:r>
          </a:p>
        </p:txBody>
      </p:sp>
      <p:sp>
        <p:nvSpPr>
          <p:cNvPr id="3" name="Content Placeholder 2"/>
          <p:cNvSpPr>
            <a:spLocks noGrp="1"/>
          </p:cNvSpPr>
          <p:nvPr>
            <p:ph idx="1"/>
          </p:nvPr>
        </p:nvSpPr>
        <p:spPr>
          <a:xfrm>
            <a:off x="727364" y="1211262"/>
            <a:ext cx="11159836" cy="4579938"/>
          </a:xfrm>
        </p:spPr>
        <p:txBody>
          <a:bodyPr>
            <a:normAutofit fontScale="85000" lnSpcReduction="20000"/>
          </a:bodyPr>
          <a:lstStyle/>
          <a:p>
            <a:r>
              <a:rPr lang="en-US" sz="3200" dirty="0"/>
              <a:t>Exam 1 is Tuesday </a:t>
            </a:r>
            <a:r>
              <a:rPr lang="en-US" sz="3200" dirty="0" smtClean="0"/>
              <a:t>3/3!</a:t>
            </a:r>
            <a:endParaRPr lang="en-US" sz="3200" dirty="0"/>
          </a:p>
          <a:p>
            <a:pPr lvl="1"/>
            <a:r>
              <a:rPr lang="en-US" altLang="en-US" sz="2800" b="1" dirty="0">
                <a:solidFill>
                  <a:srgbClr val="C00000"/>
                </a:solidFill>
                <a:ea typeface="ＭＳ Ｐゴシック" pitchFamily="34" charset="-128"/>
                <a:sym typeface="Wingdings" panose="05000000000000000000" pitchFamily="2" charset="2"/>
              </a:rPr>
              <a:t>Covers </a:t>
            </a:r>
            <a:r>
              <a:rPr lang="en-US" altLang="en-US" sz="2800" b="1" dirty="0" err="1">
                <a:solidFill>
                  <a:srgbClr val="C00000"/>
                </a:solidFill>
                <a:ea typeface="ＭＳ Ｐゴシック" pitchFamily="34" charset="-128"/>
                <a:sym typeface="Wingdings" panose="05000000000000000000" pitchFamily="2" charset="2"/>
              </a:rPr>
              <a:t>Ch</a:t>
            </a:r>
            <a:r>
              <a:rPr lang="en-US" altLang="en-US" sz="2800" b="1" dirty="0">
                <a:solidFill>
                  <a:srgbClr val="C00000"/>
                </a:solidFill>
                <a:ea typeface="ＭＳ Ｐゴシック" pitchFamily="34" charset="-128"/>
                <a:sym typeface="Wingdings" panose="05000000000000000000" pitchFamily="2" charset="2"/>
              </a:rPr>
              <a:t> 5, 6, 10, + </a:t>
            </a:r>
            <a:r>
              <a:rPr lang="en-US" altLang="en-US" sz="2800" b="1" dirty="0" err="1">
                <a:solidFill>
                  <a:srgbClr val="C00000"/>
                </a:solidFill>
                <a:ea typeface="ＭＳ Ｐゴシック" pitchFamily="34" charset="-128"/>
                <a:sym typeface="Wingdings" panose="05000000000000000000" pitchFamily="2" charset="2"/>
              </a:rPr>
              <a:t>Thernstrom</a:t>
            </a:r>
            <a:r>
              <a:rPr lang="en-US" altLang="en-US" sz="2800" b="1" dirty="0">
                <a:solidFill>
                  <a:srgbClr val="C00000"/>
                </a:solidFill>
                <a:ea typeface="ＭＳ Ｐゴシック" pitchFamily="34" charset="-128"/>
                <a:sym typeface="Wingdings" panose="05000000000000000000" pitchFamily="2" charset="2"/>
              </a:rPr>
              <a:t> &amp; Lecture</a:t>
            </a:r>
            <a:endParaRPr lang="en-US" sz="2800" dirty="0" smtClean="0"/>
          </a:p>
          <a:p>
            <a:pPr lvl="1"/>
            <a:r>
              <a:rPr lang="en-US" sz="2800" dirty="0" smtClean="0"/>
              <a:t>4 </a:t>
            </a:r>
            <a:r>
              <a:rPr lang="en-US" sz="2800" dirty="0"/>
              <a:t>short answer questions worth 10 pts each  </a:t>
            </a:r>
          </a:p>
          <a:p>
            <a:pPr lvl="1"/>
            <a:r>
              <a:rPr lang="en-US" sz="2800" dirty="0"/>
              <a:t>30 MC questions worth 2 pts each</a:t>
            </a:r>
          </a:p>
          <a:p>
            <a:pPr lvl="1"/>
            <a:r>
              <a:rPr lang="en-US" sz="2800" dirty="0"/>
              <a:t>~3 potential bonus </a:t>
            </a:r>
            <a:r>
              <a:rPr lang="en-US" sz="2800" dirty="0" smtClean="0"/>
              <a:t>points</a:t>
            </a:r>
          </a:p>
          <a:p>
            <a:r>
              <a:rPr lang="en-US" sz="3200" dirty="0" smtClean="0"/>
              <a:t>Advice: </a:t>
            </a:r>
          </a:p>
          <a:p>
            <a:pPr lvl="1"/>
            <a:r>
              <a:rPr lang="en-US" sz="2800" dirty="0" smtClean="0"/>
              <a:t>In the textbook, focus on key terms in boldface or italics</a:t>
            </a:r>
          </a:p>
          <a:p>
            <a:pPr lvl="1"/>
            <a:r>
              <a:rPr lang="en-US" sz="2800" dirty="0" smtClean="0"/>
              <a:t>For key terms in lecture and/or the textbook</a:t>
            </a:r>
            <a:r>
              <a:rPr lang="en-US" sz="2800" smtClean="0"/>
              <a:t>, ask:</a:t>
            </a:r>
            <a:endParaRPr lang="en-US" sz="2800" dirty="0" smtClean="0"/>
          </a:p>
          <a:p>
            <a:pPr lvl="2"/>
            <a:r>
              <a:rPr lang="en-US" sz="2400" dirty="0" smtClean="0"/>
              <a:t>Can you define this term? Can you</a:t>
            </a:r>
            <a:r>
              <a:rPr lang="en-US" sz="2400" dirty="0" smtClean="0"/>
              <a:t> give an example? Can you recognize an example?</a:t>
            </a:r>
            <a:endParaRPr lang="en-US" sz="2400" dirty="0"/>
          </a:p>
          <a:p>
            <a:pPr lvl="1"/>
            <a:r>
              <a:rPr lang="en-US" sz="2800" dirty="0" smtClean="0"/>
              <a:t>You need to know “big names” from lecture, but NO DATES</a:t>
            </a:r>
          </a:p>
          <a:p>
            <a:pPr lvl="2"/>
            <a:r>
              <a:rPr lang="en-US" sz="2400" dirty="0" smtClean="0"/>
              <a:t>Big names from theories = Cannon, Taylor, </a:t>
            </a:r>
            <a:r>
              <a:rPr lang="en-US" sz="2400" dirty="0" err="1" smtClean="0"/>
              <a:t>Selye</a:t>
            </a:r>
            <a:r>
              <a:rPr lang="en-US" sz="2400" dirty="0" smtClean="0"/>
              <a:t>, Lazarus &amp; </a:t>
            </a:r>
            <a:r>
              <a:rPr lang="en-US" sz="2400" dirty="0" err="1" smtClean="0"/>
              <a:t>Folkman</a:t>
            </a:r>
            <a:r>
              <a:rPr lang="en-US" sz="2400" dirty="0" smtClean="0"/>
              <a:t>…</a:t>
            </a:r>
          </a:p>
          <a:p>
            <a:pPr lvl="2"/>
            <a:r>
              <a:rPr lang="en-US" sz="2400" dirty="0" smtClean="0"/>
              <a:t>Big names from major studies = Sheldon Cohen, Janice </a:t>
            </a:r>
            <a:r>
              <a:rPr lang="en-US" sz="2400" dirty="0" err="1" smtClean="0"/>
              <a:t>Kiecolt</a:t>
            </a:r>
            <a:r>
              <a:rPr lang="en-US" sz="2400" dirty="0" smtClean="0"/>
              <a:t>-Glazer…any study that has an entire slide devoted to it – can you recognize why it was done and what was found?</a:t>
            </a:r>
            <a:endParaRPr lang="en-US" sz="2400" dirty="0"/>
          </a:p>
          <a:p>
            <a:r>
              <a:rPr lang="en-US" sz="3200" dirty="0"/>
              <a:t>Email me with questions or to schedule a meeting</a:t>
            </a:r>
          </a:p>
          <a:p>
            <a:endParaRPr lang="en-US" dirty="0"/>
          </a:p>
        </p:txBody>
      </p:sp>
      <p:sp>
        <p:nvSpPr>
          <p:cNvPr id="5" name="Rectangle 4"/>
          <p:cNvSpPr/>
          <p:nvPr/>
        </p:nvSpPr>
        <p:spPr>
          <a:xfrm>
            <a:off x="2567709" y="5859462"/>
            <a:ext cx="68580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400" dirty="0">
                <a:solidFill>
                  <a:prstClr val="white"/>
                </a:solidFill>
                <a:latin typeface="Calibri"/>
              </a:rPr>
              <a:t>Example questions on the next few slides…</a:t>
            </a:r>
          </a:p>
        </p:txBody>
      </p:sp>
    </p:spTree>
    <p:extLst>
      <p:ext uri="{BB962C8B-B14F-4D97-AF65-F5344CB8AC3E}">
        <p14:creationId xmlns:p14="http://schemas.microsoft.com/office/powerpoint/2010/main" val="3559025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28800" y="1447801"/>
            <a:ext cx="8686800" cy="4525963"/>
          </a:xfrm>
        </p:spPr>
        <p:txBody>
          <a:bodyPr>
            <a:noAutofit/>
          </a:bodyPr>
          <a:lstStyle/>
          <a:p>
            <a:r>
              <a:rPr lang="en-US" sz="2400" dirty="0" smtClean="0"/>
              <a:t>What are 3 major types of social support? Name and briefly define each one. Which is the most beneficial for health and well-being? </a:t>
            </a:r>
            <a:endParaRPr lang="en-US" sz="2400" dirty="0"/>
          </a:p>
          <a:p>
            <a:r>
              <a:rPr lang="en-US" sz="2400" dirty="0"/>
              <a:t>What is hostility? Explain 3 specific pathways through which hostility could undermine health.</a:t>
            </a:r>
            <a:endParaRPr lang="en-US" sz="1000" dirty="0"/>
          </a:p>
          <a:p>
            <a:r>
              <a:rPr lang="en-US" sz="2400" dirty="0"/>
              <a:t>Describe the General Adaptation Syndrome, and give two critiques of this model.</a:t>
            </a:r>
          </a:p>
          <a:p>
            <a:r>
              <a:rPr lang="en-US" sz="2400" dirty="0"/>
              <a:t>What is the gate control theory of pain? What are two factors associated with opening the gates, and two that are associated with closing the gates?</a:t>
            </a:r>
          </a:p>
        </p:txBody>
      </p:sp>
      <p:sp>
        <p:nvSpPr>
          <p:cNvPr id="4" name="Rectangle 3"/>
          <p:cNvSpPr/>
          <p:nvPr/>
        </p:nvSpPr>
        <p:spPr>
          <a:xfrm>
            <a:off x="1828800" y="152400"/>
            <a:ext cx="8610600" cy="923330"/>
          </a:xfrm>
          <a:prstGeom prst="rect">
            <a:avLst/>
          </a:prstGeom>
        </p:spPr>
        <p:txBody>
          <a:bodyPr wrap="square">
            <a:spAutoFit/>
          </a:bodyPr>
          <a:lstStyle/>
          <a:p>
            <a:pPr>
              <a:defRPr/>
            </a:pPr>
            <a:r>
              <a:rPr lang="en-US" i="1" dirty="0">
                <a:solidFill>
                  <a:prstClr val="black"/>
                </a:solidFill>
                <a:latin typeface="Calibri"/>
              </a:rPr>
              <a:t>These are the types of questions you will see on the exam after the multiple choice questions. Each one can be answered with several sentences or bullet points. You will select 4 out of 7 questions to answer. The questions on this page are </a:t>
            </a:r>
            <a:r>
              <a:rPr lang="en-US" i="1" u="sng" dirty="0">
                <a:solidFill>
                  <a:prstClr val="black"/>
                </a:solidFill>
                <a:latin typeface="Calibri"/>
              </a:rPr>
              <a:t>examples</a:t>
            </a:r>
            <a:r>
              <a:rPr lang="en-US" i="1" dirty="0">
                <a:solidFill>
                  <a:prstClr val="black"/>
                </a:solidFill>
                <a:latin typeface="Calibri"/>
              </a:rPr>
              <a:t>. </a:t>
            </a:r>
            <a:endParaRPr lang="en-US" dirty="0">
              <a:solidFill>
                <a:prstClr val="black"/>
              </a:solidFill>
              <a:latin typeface="Calibri"/>
            </a:endParaRPr>
          </a:p>
        </p:txBody>
      </p:sp>
    </p:spTree>
    <p:extLst>
      <p:ext uri="{BB962C8B-B14F-4D97-AF65-F5344CB8AC3E}">
        <p14:creationId xmlns:p14="http://schemas.microsoft.com/office/powerpoint/2010/main" val="442725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0"/>
            <a:ext cx="8229600" cy="868362"/>
          </a:xfrm>
        </p:spPr>
        <p:txBody>
          <a:bodyPr/>
          <a:lstStyle/>
          <a:p>
            <a:r>
              <a:rPr lang="en-US" dirty="0"/>
              <a:t>Example MC Questions</a:t>
            </a:r>
          </a:p>
        </p:txBody>
      </p:sp>
      <p:sp>
        <p:nvSpPr>
          <p:cNvPr id="3" name="Content Placeholder 2"/>
          <p:cNvSpPr>
            <a:spLocks noGrp="1"/>
          </p:cNvSpPr>
          <p:nvPr>
            <p:ph idx="1"/>
          </p:nvPr>
        </p:nvSpPr>
        <p:spPr/>
        <p:txBody>
          <a:bodyPr/>
          <a:lstStyle/>
          <a:p>
            <a:endParaRPr lang="en-US" dirty="0"/>
          </a:p>
        </p:txBody>
      </p:sp>
      <p:sp>
        <p:nvSpPr>
          <p:cNvPr id="4" name="Rectangle 3"/>
          <p:cNvSpPr/>
          <p:nvPr/>
        </p:nvSpPr>
        <p:spPr>
          <a:xfrm>
            <a:off x="1634247" y="914400"/>
            <a:ext cx="4080753" cy="1981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Tx/>
              <a:buAutoNum type="arabicPeriod"/>
              <a:defRPr/>
            </a:pPr>
            <a:r>
              <a:rPr lang="en-US" sz="1600" dirty="0">
                <a:solidFill>
                  <a:prstClr val="white"/>
                </a:solidFill>
                <a:latin typeface="Calibri"/>
              </a:rPr>
              <a:t>________ - focused coping is most effective when there is _____ that can be done to change a negative situation.</a:t>
            </a:r>
          </a:p>
          <a:p>
            <a:pPr marL="342900" indent="-342900">
              <a:buFontTx/>
              <a:buAutoNum type="arabicPeriod"/>
              <a:defRPr/>
            </a:pPr>
            <a:endParaRPr lang="en-US" sz="500" dirty="0">
              <a:solidFill>
                <a:prstClr val="white"/>
              </a:solidFill>
              <a:latin typeface="Calibri"/>
            </a:endParaRPr>
          </a:p>
          <a:p>
            <a:pPr>
              <a:defRPr/>
            </a:pPr>
            <a:r>
              <a:rPr lang="en-US" sz="1600" dirty="0">
                <a:solidFill>
                  <a:prstClr val="white"/>
                </a:solidFill>
                <a:latin typeface="Calibri"/>
              </a:rPr>
              <a:t>  A. Problem; little</a:t>
            </a:r>
          </a:p>
          <a:p>
            <a:pPr>
              <a:defRPr/>
            </a:pPr>
            <a:r>
              <a:rPr lang="en-US" sz="1600" dirty="0">
                <a:solidFill>
                  <a:prstClr val="white"/>
                </a:solidFill>
                <a:latin typeface="Calibri"/>
              </a:rPr>
              <a:t>  B. Emotion; nothing</a:t>
            </a:r>
          </a:p>
          <a:p>
            <a:pPr>
              <a:defRPr/>
            </a:pPr>
            <a:r>
              <a:rPr lang="en-US" sz="1600" dirty="0">
                <a:solidFill>
                  <a:prstClr val="white"/>
                </a:solidFill>
                <a:latin typeface="Calibri"/>
              </a:rPr>
              <a:t>  C. Emotion; something</a:t>
            </a:r>
          </a:p>
          <a:p>
            <a:pPr>
              <a:defRPr/>
            </a:pPr>
            <a:r>
              <a:rPr lang="en-US" sz="1600" dirty="0">
                <a:solidFill>
                  <a:prstClr val="white"/>
                </a:solidFill>
                <a:latin typeface="Calibri"/>
              </a:rPr>
              <a:t>  D. Problem; nothing</a:t>
            </a:r>
          </a:p>
        </p:txBody>
      </p:sp>
      <p:sp>
        <p:nvSpPr>
          <p:cNvPr id="5" name="Rectangle 4"/>
          <p:cNvSpPr/>
          <p:nvPr/>
        </p:nvSpPr>
        <p:spPr>
          <a:xfrm>
            <a:off x="5791200" y="914400"/>
            <a:ext cx="4644957" cy="1981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1600" dirty="0">
                <a:solidFill>
                  <a:prstClr val="white"/>
                </a:solidFill>
                <a:latin typeface="Calibri"/>
              </a:rPr>
              <a:t>2. All of the following characterize Type A behavior EXCEPT…</a:t>
            </a:r>
          </a:p>
          <a:p>
            <a:pPr>
              <a:defRPr/>
            </a:pPr>
            <a:endParaRPr lang="en-US" sz="700" dirty="0">
              <a:solidFill>
                <a:prstClr val="white"/>
              </a:solidFill>
              <a:latin typeface="Calibri"/>
            </a:endParaRPr>
          </a:p>
          <a:p>
            <a:pPr>
              <a:defRPr/>
            </a:pPr>
            <a:r>
              <a:rPr lang="en-US" sz="1600" dirty="0">
                <a:solidFill>
                  <a:prstClr val="white"/>
                </a:solidFill>
                <a:latin typeface="Calibri"/>
              </a:rPr>
              <a:t>A. strong competitive drive</a:t>
            </a:r>
          </a:p>
          <a:p>
            <a:pPr>
              <a:defRPr/>
            </a:pPr>
            <a:r>
              <a:rPr lang="en-US" sz="1600" dirty="0">
                <a:solidFill>
                  <a:prstClr val="white"/>
                </a:solidFill>
                <a:latin typeface="Calibri"/>
              </a:rPr>
              <a:t>B. high levels of time urgency</a:t>
            </a:r>
          </a:p>
          <a:p>
            <a:pPr>
              <a:defRPr/>
            </a:pPr>
            <a:r>
              <a:rPr lang="en-US" sz="1600" dirty="0">
                <a:solidFill>
                  <a:prstClr val="white"/>
                </a:solidFill>
                <a:latin typeface="Calibri"/>
              </a:rPr>
              <a:t>C. experience anger and hostility</a:t>
            </a:r>
          </a:p>
          <a:p>
            <a:pPr>
              <a:defRPr/>
            </a:pPr>
            <a:r>
              <a:rPr lang="en-US" sz="1600" dirty="0">
                <a:solidFill>
                  <a:prstClr val="white"/>
                </a:solidFill>
                <a:latin typeface="Calibri"/>
              </a:rPr>
              <a:t>D. high intelligence</a:t>
            </a:r>
          </a:p>
        </p:txBody>
      </p:sp>
      <p:sp>
        <p:nvSpPr>
          <p:cNvPr id="7" name="Rectangle 6"/>
          <p:cNvSpPr/>
          <p:nvPr/>
        </p:nvSpPr>
        <p:spPr>
          <a:xfrm>
            <a:off x="1631004" y="4990289"/>
            <a:ext cx="8805153" cy="167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1600" dirty="0">
                <a:solidFill>
                  <a:prstClr val="white"/>
                </a:solidFill>
                <a:latin typeface="Calibri"/>
              </a:rPr>
              <a:t>4. </a:t>
            </a:r>
            <a:r>
              <a:rPr lang="en-US" dirty="0">
                <a:solidFill>
                  <a:prstClr val="white"/>
                </a:solidFill>
                <a:latin typeface="Calibri"/>
              </a:rPr>
              <a:t>Using terminology from class, what kind of stressor is experiencing a home burglary in which irreplaceable items are stolen?</a:t>
            </a:r>
          </a:p>
          <a:p>
            <a:pPr>
              <a:defRPr/>
            </a:pPr>
            <a:r>
              <a:rPr lang="en-US" dirty="0">
                <a:solidFill>
                  <a:prstClr val="white"/>
                </a:solidFill>
                <a:latin typeface="Calibri"/>
              </a:rPr>
              <a:t>A. A cataclysmic event</a:t>
            </a:r>
          </a:p>
          <a:p>
            <a:pPr>
              <a:defRPr/>
            </a:pPr>
            <a:r>
              <a:rPr lang="en-US" dirty="0">
                <a:solidFill>
                  <a:prstClr val="white"/>
                </a:solidFill>
                <a:latin typeface="Calibri"/>
              </a:rPr>
              <a:t>B. A major life hassle</a:t>
            </a:r>
          </a:p>
          <a:p>
            <a:pPr>
              <a:defRPr/>
            </a:pPr>
            <a:r>
              <a:rPr lang="en-US" dirty="0">
                <a:solidFill>
                  <a:prstClr val="white"/>
                </a:solidFill>
                <a:latin typeface="Calibri"/>
              </a:rPr>
              <a:t>C. A stressful life event</a:t>
            </a:r>
          </a:p>
          <a:p>
            <a:pPr>
              <a:defRPr/>
            </a:pPr>
            <a:r>
              <a:rPr lang="en-US" dirty="0">
                <a:solidFill>
                  <a:prstClr val="white"/>
                </a:solidFill>
                <a:latin typeface="Calibri"/>
              </a:rPr>
              <a:t>D. A daily hassle</a:t>
            </a:r>
          </a:p>
        </p:txBody>
      </p:sp>
      <p:sp>
        <p:nvSpPr>
          <p:cNvPr id="8" name="Rectangle 7"/>
          <p:cNvSpPr/>
          <p:nvPr/>
        </p:nvSpPr>
        <p:spPr>
          <a:xfrm>
            <a:off x="1631003" y="2986071"/>
            <a:ext cx="8805153" cy="19137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1600" dirty="0">
                <a:solidFill>
                  <a:prstClr val="white"/>
                </a:solidFill>
                <a:latin typeface="Calibri"/>
              </a:rPr>
              <a:t>3. Which of the following is NOT a valid criticism of Holmes and </a:t>
            </a:r>
            <a:r>
              <a:rPr lang="en-US" sz="1600" dirty="0" err="1">
                <a:solidFill>
                  <a:prstClr val="white"/>
                </a:solidFill>
                <a:latin typeface="Calibri"/>
              </a:rPr>
              <a:t>Rahe's</a:t>
            </a:r>
            <a:r>
              <a:rPr lang="en-US" sz="1600" dirty="0">
                <a:solidFill>
                  <a:prstClr val="white"/>
                </a:solidFill>
                <a:latin typeface="Calibri"/>
              </a:rPr>
              <a:t> (1967) Stressful Life Events (SLE) </a:t>
            </a:r>
            <a:r>
              <a:rPr lang="en-US" sz="1600" dirty="0" smtClean="0">
                <a:solidFill>
                  <a:prstClr val="white"/>
                </a:solidFill>
                <a:latin typeface="Calibri"/>
              </a:rPr>
              <a:t>inventory (also known as the SRRS) </a:t>
            </a:r>
            <a:r>
              <a:rPr lang="en-US" sz="1600" dirty="0">
                <a:solidFill>
                  <a:prstClr val="white"/>
                </a:solidFill>
                <a:latin typeface="Calibri"/>
              </a:rPr>
              <a:t>that we discussed in class? </a:t>
            </a:r>
            <a:br>
              <a:rPr lang="en-US" sz="1600" dirty="0">
                <a:solidFill>
                  <a:prstClr val="white"/>
                </a:solidFill>
                <a:latin typeface="Calibri"/>
              </a:rPr>
            </a:br>
            <a:r>
              <a:rPr lang="en-US" sz="1600" dirty="0">
                <a:solidFill>
                  <a:prstClr val="white"/>
                </a:solidFill>
                <a:latin typeface="Calibri"/>
              </a:rPr>
              <a:t>A. It focuses on recent experiences, even though some stressors have long-lasting consequences.</a:t>
            </a:r>
            <a:br>
              <a:rPr lang="en-US" sz="1600" dirty="0">
                <a:solidFill>
                  <a:prstClr val="white"/>
                </a:solidFill>
                <a:latin typeface="Calibri"/>
              </a:rPr>
            </a:br>
            <a:r>
              <a:rPr lang="en-US" sz="1600" dirty="0">
                <a:solidFill>
                  <a:prstClr val="white"/>
                </a:solidFill>
                <a:latin typeface="Calibri"/>
              </a:rPr>
              <a:t>B. It fails to consider individual differences in the experience of stressful events.</a:t>
            </a:r>
          </a:p>
          <a:p>
            <a:pPr>
              <a:defRPr/>
            </a:pPr>
            <a:r>
              <a:rPr lang="en-US" sz="1600" dirty="0">
                <a:solidFill>
                  <a:prstClr val="white"/>
                </a:solidFill>
                <a:latin typeface="Calibri"/>
              </a:rPr>
              <a:t>C. There is no evidence supporting a link between this measure and actual health outcomes.</a:t>
            </a:r>
            <a:br>
              <a:rPr lang="en-US" sz="1600" dirty="0">
                <a:solidFill>
                  <a:prstClr val="white"/>
                </a:solidFill>
                <a:latin typeface="Calibri"/>
              </a:rPr>
            </a:br>
            <a:r>
              <a:rPr lang="en-US" sz="1600" dirty="0">
                <a:solidFill>
                  <a:prstClr val="white"/>
                </a:solidFill>
                <a:latin typeface="Calibri"/>
              </a:rPr>
              <a:t>D. It restricts the range of possible stressors to those on the list.</a:t>
            </a:r>
            <a:br>
              <a:rPr lang="en-US" sz="1600" dirty="0">
                <a:solidFill>
                  <a:prstClr val="white"/>
                </a:solidFill>
                <a:latin typeface="Calibri"/>
              </a:rPr>
            </a:br>
            <a:r>
              <a:rPr lang="en-US" sz="1600" dirty="0">
                <a:solidFill>
                  <a:prstClr val="white"/>
                </a:solidFill>
                <a:latin typeface="Calibri"/>
              </a:rPr>
              <a:t>E. All of the above.</a:t>
            </a:r>
          </a:p>
        </p:txBody>
      </p:sp>
    </p:spTree>
    <p:extLst>
      <p:ext uri="{BB962C8B-B14F-4D97-AF65-F5344CB8AC3E}">
        <p14:creationId xmlns:p14="http://schemas.microsoft.com/office/powerpoint/2010/main" val="1195476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Rectangle 3"/>
          <p:cNvSpPr/>
          <p:nvPr/>
        </p:nvSpPr>
        <p:spPr>
          <a:xfrm>
            <a:off x="1683591" y="1"/>
            <a:ext cx="8805153" cy="19137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dirty="0" smtClean="0">
                <a:solidFill>
                  <a:prstClr val="white"/>
                </a:solidFill>
                <a:latin typeface="Calibri"/>
              </a:rPr>
              <a:t>5. One </a:t>
            </a:r>
            <a:r>
              <a:rPr lang="en-US" dirty="0">
                <a:solidFill>
                  <a:prstClr val="white"/>
                </a:solidFill>
                <a:latin typeface="Calibri"/>
              </a:rPr>
              <a:t>therapeutic technique is called _________, in which patients focus on a relaxing scene to calm down or distract from other stressors or pain.</a:t>
            </a:r>
          </a:p>
          <a:p>
            <a:pPr>
              <a:defRPr/>
            </a:pPr>
            <a:r>
              <a:rPr lang="en-US" dirty="0">
                <a:solidFill>
                  <a:prstClr val="white"/>
                </a:solidFill>
                <a:latin typeface="Calibri"/>
              </a:rPr>
              <a:t>A. mindfulness meditation</a:t>
            </a:r>
          </a:p>
          <a:p>
            <a:pPr>
              <a:defRPr/>
            </a:pPr>
            <a:r>
              <a:rPr lang="en-US" dirty="0">
                <a:solidFill>
                  <a:prstClr val="white"/>
                </a:solidFill>
                <a:latin typeface="Calibri"/>
              </a:rPr>
              <a:t>B. guided imagery</a:t>
            </a:r>
          </a:p>
          <a:p>
            <a:pPr>
              <a:defRPr/>
            </a:pPr>
            <a:r>
              <a:rPr lang="en-US" dirty="0">
                <a:solidFill>
                  <a:prstClr val="white"/>
                </a:solidFill>
                <a:latin typeface="Calibri"/>
              </a:rPr>
              <a:t>C. exposure therapy</a:t>
            </a:r>
          </a:p>
          <a:p>
            <a:pPr>
              <a:defRPr/>
            </a:pPr>
            <a:r>
              <a:rPr lang="en-US" dirty="0">
                <a:solidFill>
                  <a:prstClr val="white"/>
                </a:solidFill>
                <a:latin typeface="Calibri"/>
              </a:rPr>
              <a:t>D. progressive muscle relaxation</a:t>
            </a:r>
            <a:endParaRPr lang="en-US" b="1" dirty="0">
              <a:solidFill>
                <a:prstClr val="white"/>
              </a:solidFill>
              <a:latin typeface="Calibri"/>
            </a:endParaRPr>
          </a:p>
          <a:p>
            <a:pPr>
              <a:defRPr/>
            </a:pPr>
            <a:r>
              <a:rPr lang="en-US" dirty="0">
                <a:solidFill>
                  <a:prstClr val="white"/>
                </a:solidFill>
                <a:latin typeface="Calibri"/>
              </a:rPr>
              <a:t>E. cognitive reframing</a:t>
            </a:r>
          </a:p>
        </p:txBody>
      </p:sp>
      <p:sp>
        <p:nvSpPr>
          <p:cNvPr id="5" name="Rectangle 4"/>
          <p:cNvSpPr/>
          <p:nvPr/>
        </p:nvSpPr>
        <p:spPr>
          <a:xfrm>
            <a:off x="1710630" y="2007530"/>
            <a:ext cx="8805153" cy="19137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dirty="0" smtClean="0">
                <a:solidFill>
                  <a:prstClr val="white"/>
                </a:solidFill>
                <a:latin typeface="Calibri"/>
              </a:rPr>
              <a:t>6. Which </a:t>
            </a:r>
            <a:r>
              <a:rPr lang="en-US" dirty="0">
                <a:solidFill>
                  <a:prstClr val="white"/>
                </a:solidFill>
                <a:latin typeface="Calibri"/>
              </a:rPr>
              <a:t>of the following statements about nerve fibers is TRUE?</a:t>
            </a:r>
          </a:p>
          <a:p>
            <a:pPr>
              <a:defRPr/>
            </a:pPr>
            <a:r>
              <a:rPr lang="en-US" dirty="0">
                <a:solidFill>
                  <a:prstClr val="white"/>
                </a:solidFill>
                <a:latin typeface="Calibri"/>
              </a:rPr>
              <a:t>A. A-delta fibers are unmyelinated fibers.</a:t>
            </a:r>
          </a:p>
          <a:p>
            <a:pPr>
              <a:defRPr/>
            </a:pPr>
            <a:r>
              <a:rPr lang="en-US" dirty="0">
                <a:solidFill>
                  <a:prstClr val="white"/>
                </a:solidFill>
                <a:latin typeface="Calibri"/>
              </a:rPr>
              <a:t>B. A-delta fibers transmit information much quicker than C-fibers.</a:t>
            </a:r>
            <a:endParaRPr lang="en-US" i="1" dirty="0">
              <a:solidFill>
                <a:prstClr val="white"/>
              </a:solidFill>
              <a:latin typeface="Calibri"/>
            </a:endParaRPr>
          </a:p>
          <a:p>
            <a:pPr>
              <a:defRPr/>
            </a:pPr>
            <a:r>
              <a:rPr lang="en-US" dirty="0">
                <a:solidFill>
                  <a:prstClr val="white"/>
                </a:solidFill>
                <a:latin typeface="Calibri"/>
              </a:rPr>
              <a:t>C. C-fibers are small and myelinated, and therefore can carry information very rapidly.</a:t>
            </a:r>
          </a:p>
          <a:p>
            <a:pPr>
              <a:defRPr/>
            </a:pPr>
            <a:r>
              <a:rPr lang="en-US" dirty="0">
                <a:solidFill>
                  <a:prstClr val="white"/>
                </a:solidFill>
                <a:latin typeface="Calibri"/>
              </a:rPr>
              <a:t>D. Neither A-delta fibers or C-fibers carry information in the reception of pain</a:t>
            </a:r>
          </a:p>
          <a:p>
            <a:pPr>
              <a:defRPr/>
            </a:pPr>
            <a:r>
              <a:rPr lang="en-US" dirty="0">
                <a:solidFill>
                  <a:prstClr val="white"/>
                </a:solidFill>
                <a:latin typeface="Calibri"/>
              </a:rPr>
              <a:t>E. Both A and C are true</a:t>
            </a:r>
          </a:p>
        </p:txBody>
      </p:sp>
      <p:sp>
        <p:nvSpPr>
          <p:cNvPr id="6" name="Rectangle 5"/>
          <p:cNvSpPr/>
          <p:nvPr/>
        </p:nvSpPr>
        <p:spPr>
          <a:xfrm>
            <a:off x="1703256" y="4016851"/>
            <a:ext cx="8805153" cy="28067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dirty="0" smtClean="0">
                <a:solidFill>
                  <a:prstClr val="white"/>
                </a:solidFill>
                <a:latin typeface="Calibri"/>
              </a:rPr>
              <a:t>7. How </a:t>
            </a:r>
            <a:r>
              <a:rPr lang="en-US" dirty="0">
                <a:solidFill>
                  <a:prstClr val="white"/>
                </a:solidFill>
                <a:latin typeface="Calibri"/>
              </a:rPr>
              <a:t>did Janice </a:t>
            </a:r>
            <a:r>
              <a:rPr lang="en-US" dirty="0" err="1">
                <a:solidFill>
                  <a:prstClr val="white"/>
                </a:solidFill>
                <a:latin typeface="Calibri"/>
              </a:rPr>
              <a:t>Kiecolt</a:t>
            </a:r>
            <a:r>
              <a:rPr lang="en-US" dirty="0">
                <a:solidFill>
                  <a:prstClr val="white"/>
                </a:solidFill>
                <a:latin typeface="Calibri"/>
              </a:rPr>
              <a:t>-Glaser and her colleagues study the effects of conflict on immune functioning using highly controlled methods?</a:t>
            </a:r>
          </a:p>
          <a:p>
            <a:pPr marL="342900" indent="-342900">
              <a:buFontTx/>
              <a:buAutoNum type="alphaLcPeriod"/>
              <a:defRPr/>
            </a:pPr>
            <a:r>
              <a:rPr lang="en-US" dirty="0">
                <a:solidFill>
                  <a:prstClr val="white"/>
                </a:solidFill>
                <a:latin typeface="Calibri"/>
              </a:rPr>
              <a:t>They gave families the opportunity to move to a different neighborhood to study the effects of moving from a high-conflict area to a lower stress environment.</a:t>
            </a:r>
          </a:p>
          <a:p>
            <a:pPr marL="342900" indent="-342900">
              <a:buFontTx/>
              <a:buAutoNum type="alphaLcPeriod"/>
              <a:defRPr/>
            </a:pPr>
            <a:r>
              <a:rPr lang="en-US" dirty="0">
                <a:solidFill>
                  <a:prstClr val="white"/>
                </a:solidFill>
                <a:latin typeface="Calibri"/>
              </a:rPr>
              <a:t>They taught people to either use problem-focused or emotion-focused coping techniques to prevent conflict</a:t>
            </a:r>
          </a:p>
          <a:p>
            <a:pPr marL="342900" indent="-342900">
              <a:buFontTx/>
              <a:buAutoNum type="alphaLcPeriod"/>
              <a:defRPr/>
            </a:pPr>
            <a:r>
              <a:rPr lang="en-US" dirty="0">
                <a:solidFill>
                  <a:prstClr val="white"/>
                </a:solidFill>
                <a:latin typeface="Calibri"/>
              </a:rPr>
              <a:t>They gave spouses blisters and monitored how much they healed over two weeks.</a:t>
            </a:r>
          </a:p>
          <a:p>
            <a:pPr marL="342900" indent="-342900">
              <a:buFontTx/>
              <a:buAutoNum type="alphaLcPeriod"/>
              <a:defRPr/>
            </a:pPr>
            <a:r>
              <a:rPr lang="en-US" dirty="0">
                <a:solidFill>
                  <a:prstClr val="white"/>
                </a:solidFill>
                <a:latin typeface="Calibri"/>
              </a:rPr>
              <a:t>They interviewed people to learn about conflict in their lives, then deliberately infected people with a cold virus, quarantined them, and measured their symptoms.</a:t>
            </a:r>
          </a:p>
          <a:p>
            <a:pPr marL="342900" indent="-342900">
              <a:buFontTx/>
              <a:buAutoNum type="alphaLcPeriod"/>
              <a:defRPr/>
            </a:pPr>
            <a:r>
              <a:rPr lang="en-US" dirty="0">
                <a:solidFill>
                  <a:prstClr val="white"/>
                </a:solidFill>
                <a:latin typeface="Calibri"/>
              </a:rPr>
              <a:t>None of the above are correct</a:t>
            </a:r>
          </a:p>
        </p:txBody>
      </p:sp>
    </p:spTree>
    <p:extLst>
      <p:ext uri="{BB962C8B-B14F-4D97-AF65-F5344CB8AC3E}">
        <p14:creationId xmlns:p14="http://schemas.microsoft.com/office/powerpoint/2010/main" val="3051714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Rectangle 3"/>
          <p:cNvSpPr/>
          <p:nvPr/>
        </p:nvSpPr>
        <p:spPr>
          <a:xfrm>
            <a:off x="1683591" y="1"/>
            <a:ext cx="8805153" cy="19137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dirty="0" smtClean="0">
                <a:solidFill>
                  <a:prstClr val="white"/>
                </a:solidFill>
                <a:latin typeface="Calibri"/>
              </a:rPr>
              <a:t>8. Which </a:t>
            </a:r>
            <a:r>
              <a:rPr lang="en-US" dirty="0">
                <a:solidFill>
                  <a:prstClr val="white"/>
                </a:solidFill>
                <a:latin typeface="Calibri"/>
              </a:rPr>
              <a:t>of the following statements about gender and social support is FALSE?</a:t>
            </a:r>
          </a:p>
          <a:p>
            <a:pPr>
              <a:defRPr/>
            </a:pPr>
            <a:r>
              <a:rPr lang="en-US" dirty="0">
                <a:solidFill>
                  <a:prstClr val="white"/>
                </a:solidFill>
                <a:latin typeface="Calibri"/>
              </a:rPr>
              <a:t>A. Women are more likely to have a close confidant than men</a:t>
            </a:r>
          </a:p>
          <a:p>
            <a:pPr>
              <a:defRPr/>
            </a:pPr>
            <a:r>
              <a:rPr lang="en-US" dirty="0">
                <a:solidFill>
                  <a:prstClr val="white"/>
                </a:solidFill>
                <a:latin typeface="Calibri"/>
              </a:rPr>
              <a:t>B. Women tend to receive more support than men</a:t>
            </a:r>
          </a:p>
          <a:p>
            <a:pPr>
              <a:defRPr/>
            </a:pPr>
            <a:r>
              <a:rPr lang="en-US" dirty="0">
                <a:solidFill>
                  <a:prstClr val="white"/>
                </a:solidFill>
                <a:latin typeface="Calibri"/>
              </a:rPr>
              <a:t>C. Women tend to give more support than men</a:t>
            </a:r>
          </a:p>
          <a:p>
            <a:pPr>
              <a:defRPr/>
            </a:pPr>
            <a:r>
              <a:rPr lang="en-US" dirty="0">
                <a:solidFill>
                  <a:prstClr val="white"/>
                </a:solidFill>
                <a:latin typeface="Calibri"/>
              </a:rPr>
              <a:t>D. Women benefit more from marriage than men</a:t>
            </a:r>
          </a:p>
          <a:p>
            <a:pPr>
              <a:defRPr/>
            </a:pPr>
            <a:r>
              <a:rPr lang="en-US" dirty="0">
                <a:solidFill>
                  <a:prstClr val="white"/>
                </a:solidFill>
                <a:latin typeface="Calibri"/>
              </a:rPr>
              <a:t>E. Both B &amp; D are FALSE	</a:t>
            </a:r>
          </a:p>
          <a:p>
            <a:pPr>
              <a:defRPr/>
            </a:pPr>
            <a:r>
              <a:rPr lang="en-US" dirty="0">
                <a:solidFill>
                  <a:prstClr val="white"/>
                </a:solidFill>
                <a:latin typeface="Calibri"/>
              </a:rPr>
              <a:t>F. None of the above are FALSE – A, B, C &amp; D are TRUE</a:t>
            </a:r>
          </a:p>
        </p:txBody>
      </p:sp>
      <p:sp>
        <p:nvSpPr>
          <p:cNvPr id="5" name="Rectangle 4"/>
          <p:cNvSpPr/>
          <p:nvPr/>
        </p:nvSpPr>
        <p:spPr>
          <a:xfrm>
            <a:off x="1710630" y="2007530"/>
            <a:ext cx="8805153" cy="19137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dirty="0" smtClean="0">
                <a:solidFill>
                  <a:prstClr val="white"/>
                </a:solidFill>
                <a:latin typeface="Calibri"/>
              </a:rPr>
              <a:t>9. Secretion </a:t>
            </a:r>
            <a:r>
              <a:rPr lang="en-US" dirty="0">
                <a:solidFill>
                  <a:prstClr val="white"/>
                </a:solidFill>
                <a:latin typeface="Calibri"/>
              </a:rPr>
              <a:t>of glucocorticoids </a:t>
            </a:r>
            <a:br>
              <a:rPr lang="en-US" dirty="0">
                <a:solidFill>
                  <a:prstClr val="white"/>
                </a:solidFill>
                <a:latin typeface="Calibri"/>
              </a:rPr>
            </a:br>
            <a:r>
              <a:rPr lang="en-US" dirty="0">
                <a:solidFill>
                  <a:prstClr val="white"/>
                </a:solidFill>
                <a:latin typeface="Calibri"/>
              </a:rPr>
              <a:t>A. increases protein, sugar, and fat mobilization for energy.</a:t>
            </a:r>
            <a:br>
              <a:rPr lang="en-US" dirty="0">
                <a:solidFill>
                  <a:prstClr val="white"/>
                </a:solidFill>
                <a:latin typeface="Calibri"/>
              </a:rPr>
            </a:br>
            <a:r>
              <a:rPr lang="en-US" dirty="0">
                <a:solidFill>
                  <a:prstClr val="white"/>
                </a:solidFill>
                <a:latin typeface="Calibri"/>
              </a:rPr>
              <a:t>B. restores the body to homeostasis following a stressor.</a:t>
            </a:r>
            <a:br>
              <a:rPr lang="en-US" dirty="0">
                <a:solidFill>
                  <a:prstClr val="white"/>
                </a:solidFill>
                <a:latin typeface="Calibri"/>
              </a:rPr>
            </a:br>
            <a:r>
              <a:rPr lang="en-US" dirty="0">
                <a:solidFill>
                  <a:prstClr val="white"/>
                </a:solidFill>
                <a:latin typeface="Calibri"/>
              </a:rPr>
              <a:t>C. suppresses immune function if sustained.</a:t>
            </a:r>
            <a:br>
              <a:rPr lang="en-US" dirty="0">
                <a:solidFill>
                  <a:prstClr val="white"/>
                </a:solidFill>
                <a:latin typeface="Calibri"/>
              </a:rPr>
            </a:br>
            <a:r>
              <a:rPr lang="en-US" dirty="0">
                <a:solidFill>
                  <a:prstClr val="white"/>
                </a:solidFill>
                <a:latin typeface="Calibri"/>
              </a:rPr>
              <a:t>D. All of these</a:t>
            </a:r>
          </a:p>
          <a:p>
            <a:pPr>
              <a:defRPr/>
            </a:pPr>
            <a:r>
              <a:rPr lang="en-US" dirty="0">
                <a:solidFill>
                  <a:prstClr val="white"/>
                </a:solidFill>
                <a:latin typeface="Calibri"/>
              </a:rPr>
              <a:t>E. A &amp; C are correct, but not B.</a:t>
            </a:r>
          </a:p>
        </p:txBody>
      </p:sp>
      <p:sp>
        <p:nvSpPr>
          <p:cNvPr id="6" name="Rectangle 5"/>
          <p:cNvSpPr/>
          <p:nvPr/>
        </p:nvSpPr>
        <p:spPr>
          <a:xfrm>
            <a:off x="1703256" y="4016852"/>
            <a:ext cx="8805153" cy="23839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dirty="0" smtClean="0">
                <a:solidFill>
                  <a:prstClr val="white"/>
                </a:solidFill>
                <a:latin typeface="Calibri"/>
              </a:rPr>
              <a:t>10. Which </a:t>
            </a:r>
            <a:r>
              <a:rPr lang="en-US" dirty="0">
                <a:solidFill>
                  <a:prstClr val="white"/>
                </a:solidFill>
                <a:latin typeface="Calibri"/>
              </a:rPr>
              <a:t>figure(s) first introduced the concept of the “fight-or-flight” response to stress? </a:t>
            </a:r>
            <a:br>
              <a:rPr lang="en-US" dirty="0">
                <a:solidFill>
                  <a:prstClr val="white"/>
                </a:solidFill>
                <a:latin typeface="Calibri"/>
              </a:rPr>
            </a:br>
            <a:r>
              <a:rPr lang="en-US" dirty="0">
                <a:solidFill>
                  <a:prstClr val="white"/>
                </a:solidFill>
                <a:latin typeface="Calibri"/>
              </a:rPr>
              <a:t>A. Sheldon Cohen</a:t>
            </a:r>
            <a:br>
              <a:rPr lang="en-US" dirty="0">
                <a:solidFill>
                  <a:prstClr val="white"/>
                </a:solidFill>
                <a:latin typeface="Calibri"/>
              </a:rPr>
            </a:br>
            <a:r>
              <a:rPr lang="en-US" dirty="0">
                <a:solidFill>
                  <a:prstClr val="white"/>
                </a:solidFill>
                <a:latin typeface="Calibri"/>
              </a:rPr>
              <a:t>B. Shelley Taylor</a:t>
            </a:r>
          </a:p>
          <a:p>
            <a:pPr>
              <a:defRPr/>
            </a:pPr>
            <a:r>
              <a:rPr lang="en-US" dirty="0">
                <a:solidFill>
                  <a:prstClr val="white"/>
                </a:solidFill>
                <a:latin typeface="Calibri"/>
              </a:rPr>
              <a:t>C. Walter Cannon</a:t>
            </a:r>
          </a:p>
          <a:p>
            <a:pPr>
              <a:defRPr/>
            </a:pPr>
            <a:r>
              <a:rPr lang="en-US" dirty="0">
                <a:solidFill>
                  <a:prstClr val="white"/>
                </a:solidFill>
                <a:latin typeface="Calibri"/>
              </a:rPr>
              <a:t>D. Hans </a:t>
            </a:r>
            <a:r>
              <a:rPr lang="en-US" dirty="0" err="1">
                <a:solidFill>
                  <a:prstClr val="white"/>
                </a:solidFill>
                <a:latin typeface="Calibri"/>
              </a:rPr>
              <a:t>Selye</a:t>
            </a:r>
            <a:endParaRPr lang="en-US" dirty="0">
              <a:solidFill>
                <a:prstClr val="white"/>
              </a:solidFill>
              <a:latin typeface="Calibri"/>
            </a:endParaRPr>
          </a:p>
          <a:p>
            <a:pPr>
              <a:defRPr/>
            </a:pPr>
            <a:r>
              <a:rPr lang="en-US" dirty="0">
                <a:solidFill>
                  <a:prstClr val="white"/>
                </a:solidFill>
                <a:latin typeface="Calibri"/>
              </a:rPr>
              <a:t>E. </a:t>
            </a:r>
            <a:r>
              <a:rPr lang="en-US" dirty="0" smtClean="0">
                <a:solidFill>
                  <a:prstClr val="white"/>
                </a:solidFill>
                <a:latin typeface="Calibri"/>
              </a:rPr>
              <a:t>Richard Lazarus </a:t>
            </a:r>
            <a:r>
              <a:rPr lang="en-US" dirty="0">
                <a:solidFill>
                  <a:prstClr val="white"/>
                </a:solidFill>
                <a:latin typeface="Calibri"/>
              </a:rPr>
              <a:t>&amp; </a:t>
            </a:r>
            <a:r>
              <a:rPr lang="en-US" dirty="0" smtClean="0">
                <a:solidFill>
                  <a:prstClr val="white"/>
                </a:solidFill>
                <a:latin typeface="Calibri"/>
              </a:rPr>
              <a:t>Susan </a:t>
            </a:r>
            <a:r>
              <a:rPr lang="en-US" dirty="0" err="1" smtClean="0">
                <a:solidFill>
                  <a:prstClr val="white"/>
                </a:solidFill>
                <a:latin typeface="Calibri"/>
              </a:rPr>
              <a:t>Folkman</a:t>
            </a:r>
            <a:endParaRPr lang="en-US" dirty="0">
              <a:solidFill>
                <a:prstClr val="white"/>
              </a:solidFill>
              <a:latin typeface="Calibri"/>
            </a:endParaRPr>
          </a:p>
          <a:p>
            <a:pPr>
              <a:defRPr/>
            </a:pPr>
            <a:r>
              <a:rPr lang="en-US" dirty="0">
                <a:solidFill>
                  <a:prstClr val="white"/>
                </a:solidFill>
                <a:latin typeface="Calibri"/>
              </a:rPr>
              <a:t>F. Janice </a:t>
            </a:r>
            <a:r>
              <a:rPr lang="en-US" dirty="0" err="1">
                <a:solidFill>
                  <a:prstClr val="white"/>
                </a:solidFill>
                <a:latin typeface="Calibri"/>
              </a:rPr>
              <a:t>Kiecolt</a:t>
            </a:r>
            <a:r>
              <a:rPr lang="en-US" dirty="0">
                <a:solidFill>
                  <a:prstClr val="white"/>
                </a:solidFill>
                <a:latin typeface="Calibri"/>
              </a:rPr>
              <a:t>-Glaser </a:t>
            </a:r>
          </a:p>
          <a:p>
            <a:pPr>
              <a:defRPr/>
            </a:pPr>
            <a:r>
              <a:rPr lang="en-US" dirty="0">
                <a:solidFill>
                  <a:prstClr val="white"/>
                </a:solidFill>
                <a:latin typeface="Calibri"/>
              </a:rPr>
              <a:t>G. None of the above.</a:t>
            </a:r>
          </a:p>
        </p:txBody>
      </p:sp>
    </p:spTree>
    <p:extLst>
      <p:ext uri="{BB962C8B-B14F-4D97-AF65-F5344CB8AC3E}">
        <p14:creationId xmlns:p14="http://schemas.microsoft.com/office/powerpoint/2010/main" val="3172347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0"/>
            <a:ext cx="8382000" cy="1051560"/>
          </a:xfrm>
        </p:spPr>
        <p:txBody>
          <a:bodyPr/>
          <a:lstStyle/>
          <a:p>
            <a:r>
              <a:rPr lang="en-US" dirty="0"/>
              <a:t>Extra Credit Opportunity #1</a:t>
            </a:r>
          </a:p>
        </p:txBody>
      </p:sp>
      <p:sp>
        <p:nvSpPr>
          <p:cNvPr id="4" name="Rectangle 3"/>
          <p:cNvSpPr>
            <a:spLocks noGrp="1" noChangeArrowheads="1"/>
          </p:cNvSpPr>
          <p:nvPr>
            <p:ph idx="1"/>
          </p:nvPr>
        </p:nvSpPr>
        <p:spPr>
          <a:xfrm>
            <a:off x="1611556" y="1284510"/>
            <a:ext cx="8218245" cy="5562600"/>
          </a:xfrm>
        </p:spPr>
        <p:txBody>
          <a:bodyPr>
            <a:noAutofit/>
          </a:bodyPr>
          <a:lstStyle/>
          <a:p>
            <a:pPr lvl="1">
              <a:lnSpc>
                <a:spcPct val="80000"/>
              </a:lnSpc>
            </a:pPr>
            <a:r>
              <a:rPr lang="en-US" altLang="en-US" dirty="0">
                <a:sym typeface="Wingdings" panose="05000000000000000000" pitchFamily="2" charset="2"/>
              </a:rPr>
              <a:t>I will bribe you to read 2 chapters about stress from books that I love</a:t>
            </a:r>
          </a:p>
          <a:p>
            <a:pPr lvl="1">
              <a:lnSpc>
                <a:spcPct val="80000"/>
              </a:lnSpc>
            </a:pPr>
            <a:r>
              <a:rPr lang="en-US" altLang="en-US" dirty="0">
                <a:sym typeface="Wingdings" panose="05000000000000000000" pitchFamily="2" charset="2"/>
              </a:rPr>
              <a:t>Chapters are posted on my google site – </a:t>
            </a:r>
          </a:p>
          <a:p>
            <a:pPr lvl="1">
              <a:lnSpc>
                <a:spcPct val="80000"/>
              </a:lnSpc>
            </a:pPr>
            <a:r>
              <a:rPr lang="en-US" altLang="en-US" dirty="0">
                <a:sym typeface="Wingdings" panose="05000000000000000000" pitchFamily="2" charset="2"/>
                <a:hlinkClick r:id="rId2"/>
              </a:rPr>
              <a:t>https://sites.google.com/site/s17psy89/</a:t>
            </a:r>
            <a:endParaRPr lang="en-US" altLang="en-US" dirty="0">
              <a:sym typeface="Wingdings" panose="05000000000000000000" pitchFamily="2" charset="2"/>
            </a:endParaRPr>
          </a:p>
          <a:p>
            <a:pPr lvl="1">
              <a:lnSpc>
                <a:spcPct val="80000"/>
              </a:lnSpc>
            </a:pPr>
            <a:r>
              <a:rPr lang="en-US" altLang="en-US" dirty="0">
                <a:sym typeface="Wingdings" panose="05000000000000000000" pitchFamily="2" charset="2"/>
              </a:rPr>
              <a:t>You will choose 2 chapters from the options to read &amp; then</a:t>
            </a:r>
          </a:p>
          <a:p>
            <a:pPr lvl="2">
              <a:lnSpc>
                <a:spcPct val="80000"/>
              </a:lnSpc>
            </a:pPr>
            <a:r>
              <a:rPr lang="en-US" altLang="en-US" sz="1800" dirty="0">
                <a:solidFill>
                  <a:srgbClr val="FF0000"/>
                </a:solidFill>
                <a:sym typeface="Wingdings" panose="05000000000000000000" pitchFamily="2" charset="2"/>
              </a:rPr>
              <a:t>Write an original summary describing each chapter</a:t>
            </a:r>
          </a:p>
          <a:p>
            <a:pPr lvl="2">
              <a:lnSpc>
                <a:spcPct val="80000"/>
              </a:lnSpc>
            </a:pPr>
            <a:r>
              <a:rPr lang="en-US" altLang="en-US" sz="1800" dirty="0">
                <a:solidFill>
                  <a:srgbClr val="FF0000"/>
                </a:solidFill>
                <a:sym typeface="Wingdings" panose="05000000000000000000" pitchFamily="2" charset="2"/>
              </a:rPr>
              <a:t>Write 3-5 original reaction points to each chapter</a:t>
            </a:r>
          </a:p>
          <a:p>
            <a:pPr lvl="2">
              <a:lnSpc>
                <a:spcPct val="80000"/>
              </a:lnSpc>
            </a:pPr>
            <a:endParaRPr lang="en-US" altLang="en-US" sz="1800" dirty="0">
              <a:sym typeface="Wingdings" panose="05000000000000000000" pitchFamily="2" charset="2"/>
            </a:endParaRPr>
          </a:p>
          <a:p>
            <a:pPr lvl="2">
              <a:lnSpc>
                <a:spcPct val="80000"/>
              </a:lnSpc>
            </a:pPr>
            <a:endParaRPr lang="en-US" altLang="en-US" sz="1800" dirty="0">
              <a:sym typeface="Wingdings" panose="05000000000000000000" pitchFamily="2" charset="2"/>
            </a:endParaRPr>
          </a:p>
          <a:p>
            <a:pPr lvl="2">
              <a:lnSpc>
                <a:spcPct val="80000"/>
              </a:lnSpc>
            </a:pPr>
            <a:endParaRPr lang="en-US" altLang="en-US" sz="1800" dirty="0">
              <a:sym typeface="Wingdings" panose="05000000000000000000" pitchFamily="2" charset="2"/>
            </a:endParaRPr>
          </a:p>
          <a:p>
            <a:pPr lvl="2">
              <a:lnSpc>
                <a:spcPct val="80000"/>
              </a:lnSpc>
            </a:pPr>
            <a:endParaRPr lang="en-US" altLang="en-US" sz="1800" dirty="0">
              <a:sym typeface="Wingdings" panose="05000000000000000000" pitchFamily="2" charset="2"/>
            </a:endParaRPr>
          </a:p>
          <a:p>
            <a:pPr lvl="2">
              <a:lnSpc>
                <a:spcPct val="80000"/>
              </a:lnSpc>
            </a:pPr>
            <a:endParaRPr lang="en-US" altLang="en-US" sz="1800" dirty="0">
              <a:sym typeface="Wingdings" panose="05000000000000000000" pitchFamily="2" charset="2"/>
            </a:endParaRPr>
          </a:p>
          <a:p>
            <a:pPr lvl="2">
              <a:lnSpc>
                <a:spcPct val="80000"/>
              </a:lnSpc>
            </a:pPr>
            <a:endParaRPr lang="en-US" altLang="en-US" sz="1800" dirty="0">
              <a:sym typeface="Wingdings" panose="05000000000000000000" pitchFamily="2" charset="2"/>
            </a:endParaRPr>
          </a:p>
          <a:p>
            <a:pPr lvl="1">
              <a:lnSpc>
                <a:spcPct val="80000"/>
              </a:lnSpc>
            </a:pPr>
            <a:r>
              <a:rPr lang="en-US" altLang="en-US" dirty="0">
                <a:sym typeface="Wingdings" panose="05000000000000000000" pitchFamily="2" charset="2"/>
              </a:rPr>
              <a:t>Due on Bb Sunday 3/10 by 11:59pm</a:t>
            </a:r>
          </a:p>
          <a:p>
            <a:pPr lvl="1">
              <a:lnSpc>
                <a:spcPct val="80000"/>
              </a:lnSpc>
            </a:pPr>
            <a:r>
              <a:rPr lang="en-US" altLang="en-US" dirty="0">
                <a:sym typeface="Wingdings" panose="05000000000000000000" pitchFamily="2" charset="2"/>
              </a:rPr>
              <a:t>Worth 1 point!</a:t>
            </a:r>
          </a:p>
        </p:txBody>
      </p:sp>
      <p:pic>
        <p:nvPicPr>
          <p:cNvPr id="5" name="Picture 2" descr="http://ecx.images-amazon.com/images/I/41pkjcvxA2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48600" y="3829590"/>
            <a:ext cx="943966" cy="14478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ttp://danielleofri.com/wp-content/uploads/2012/01/WhatDoctorsFee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45652" y="4614450"/>
            <a:ext cx="936812" cy="14478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http://ssshtv.com/wp-content/uploads/2013/09/zebras-cove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38608" y="5091274"/>
            <a:ext cx="935502" cy="14478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2209800" y="3886200"/>
            <a:ext cx="48768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eaLnBrk="0" fontAlgn="base" hangingPunct="0">
              <a:spcBef>
                <a:spcPct val="0"/>
              </a:spcBef>
              <a:spcAft>
                <a:spcPct val="0"/>
              </a:spcAft>
              <a:defRPr/>
            </a:pPr>
            <a:r>
              <a:rPr lang="en-US" sz="1200" dirty="0">
                <a:solidFill>
                  <a:prstClr val="white"/>
                </a:solidFill>
                <a:latin typeface="Verdana"/>
              </a:rPr>
              <a:t>I was shocked that … because …</a:t>
            </a:r>
          </a:p>
          <a:p>
            <a:pPr lvl="1" eaLnBrk="0" fontAlgn="base" hangingPunct="0">
              <a:spcBef>
                <a:spcPct val="0"/>
              </a:spcBef>
              <a:spcAft>
                <a:spcPct val="0"/>
              </a:spcAft>
              <a:defRPr/>
            </a:pPr>
            <a:r>
              <a:rPr lang="en-US" sz="1200" dirty="0">
                <a:solidFill>
                  <a:prstClr val="white"/>
                </a:solidFill>
                <a:latin typeface="Verdana"/>
              </a:rPr>
              <a:t>I had a hard time buying the part about … because…</a:t>
            </a:r>
          </a:p>
          <a:p>
            <a:pPr lvl="1" eaLnBrk="0" fontAlgn="base" hangingPunct="0">
              <a:spcBef>
                <a:spcPct val="0"/>
              </a:spcBef>
              <a:spcAft>
                <a:spcPct val="0"/>
              </a:spcAft>
              <a:defRPr/>
            </a:pPr>
            <a:r>
              <a:rPr lang="en-US" sz="1200" dirty="0">
                <a:solidFill>
                  <a:prstClr val="white"/>
                </a:solidFill>
                <a:latin typeface="Verdana"/>
              </a:rPr>
              <a:t>I want to know more about … because…</a:t>
            </a:r>
          </a:p>
          <a:p>
            <a:pPr lvl="1" eaLnBrk="0" fontAlgn="base" hangingPunct="0">
              <a:spcBef>
                <a:spcPct val="0"/>
              </a:spcBef>
              <a:spcAft>
                <a:spcPct val="0"/>
              </a:spcAft>
              <a:defRPr/>
            </a:pPr>
            <a:r>
              <a:rPr lang="en-US" sz="1200" dirty="0">
                <a:solidFill>
                  <a:prstClr val="white"/>
                </a:solidFill>
                <a:latin typeface="Verdana"/>
              </a:rPr>
              <a:t>Knowing … is incredibly useful because…</a:t>
            </a:r>
          </a:p>
        </p:txBody>
      </p:sp>
    </p:spTree>
    <p:extLst>
      <p:ext uri="{BB962C8B-B14F-4D97-AF65-F5344CB8AC3E}">
        <p14:creationId xmlns:p14="http://schemas.microsoft.com/office/powerpoint/2010/main" val="1545454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ctrTitle"/>
          </p:nvPr>
        </p:nvSpPr>
        <p:spPr>
          <a:xfrm>
            <a:off x="1182255" y="725055"/>
            <a:ext cx="9400309" cy="1470025"/>
          </a:xfrm>
        </p:spPr>
        <p:txBody>
          <a:bodyPr>
            <a:normAutofit fontScale="90000"/>
          </a:bodyPr>
          <a:lstStyle/>
          <a:p>
            <a:pPr eaLnBrk="1" hangingPunct="1"/>
            <a:r>
              <a:rPr lang="en-US" altLang="en-US" dirty="0" err="1" smtClean="0"/>
              <a:t>Thernstrom’s</a:t>
            </a:r>
            <a:r>
              <a:rPr lang="en-US" altLang="en-US" dirty="0" smtClean="0"/>
              <a:t> “Pain Chronicles” + Treatments </a:t>
            </a:r>
            <a:r>
              <a:rPr lang="en-US" altLang="en-US" dirty="0"/>
              <a:t>for Stress &amp; Pain </a:t>
            </a:r>
          </a:p>
        </p:txBody>
      </p:sp>
      <p:sp>
        <p:nvSpPr>
          <p:cNvPr id="3" name="Subtitle 2"/>
          <p:cNvSpPr>
            <a:spLocks noGrp="1"/>
          </p:cNvSpPr>
          <p:nvPr>
            <p:ph type="subTitle" idx="1"/>
          </p:nvPr>
        </p:nvSpPr>
        <p:spPr>
          <a:xfrm>
            <a:off x="3276600" y="2667000"/>
            <a:ext cx="4876800" cy="1752600"/>
          </a:xfrm>
        </p:spPr>
        <p:txBody>
          <a:bodyPr rtlCol="0">
            <a:normAutofit/>
          </a:bodyPr>
          <a:lstStyle/>
          <a:p>
            <a:pPr>
              <a:defRPr/>
            </a:pPr>
            <a:r>
              <a:rPr lang="en-US" dirty="0" smtClean="0"/>
              <a:t>2/25/20</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AutoShape 2"/>
          <p:cNvSpPr>
            <a:spLocks noGrp="1" noChangeArrowheads="1"/>
          </p:cNvSpPr>
          <p:nvPr>
            <p:ph type="title" idx="4294967295"/>
          </p:nvPr>
        </p:nvSpPr>
        <p:spPr>
          <a:xfrm>
            <a:off x="2168525" y="0"/>
            <a:ext cx="7924800" cy="914400"/>
          </a:xfrm>
        </p:spPr>
        <p:txBody>
          <a:bodyPr/>
          <a:lstStyle/>
          <a:p>
            <a:pPr eaLnBrk="1" hangingPunct="1"/>
            <a:r>
              <a:rPr lang="en-US" altLang="en-US"/>
              <a:t>The Biopsychosocial Model</a:t>
            </a:r>
          </a:p>
        </p:txBody>
      </p:sp>
      <p:pic>
        <p:nvPicPr>
          <p:cNvPr id="33795" name="Picture 4"/>
          <p:cNvPicPr>
            <a:picLocks noChangeAspect="1" noChangeArrowheads="1"/>
          </p:cNvPicPr>
          <p:nvPr/>
        </p:nvPicPr>
        <p:blipFill>
          <a:blip r:embed="rId3">
            <a:extLst>
              <a:ext uri="{28A0092B-C50C-407E-A947-70E740481C1C}">
                <a14:useLocalDpi xmlns:a14="http://schemas.microsoft.com/office/drawing/2010/main" val="0"/>
              </a:ext>
            </a:extLst>
          </a:blip>
          <a:srcRect l="2609" b="2444"/>
          <a:stretch>
            <a:fillRect/>
          </a:stretch>
        </p:blipFill>
        <p:spPr bwMode="auto">
          <a:xfrm>
            <a:off x="1524000" y="749300"/>
            <a:ext cx="852805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ounded Rectangle 1"/>
          <p:cNvSpPr/>
          <p:nvPr/>
        </p:nvSpPr>
        <p:spPr>
          <a:xfrm>
            <a:off x="7869382" y="3620655"/>
            <a:ext cx="3962400" cy="289560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r>
              <a:rPr lang="en-US" sz="2400" dirty="0"/>
              <a:t>We also used the term “Diathesis-Stress Model” to reflect that the impact of stress/trauma or pain DEPENDS ON predispositions &amp; vulnerability</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2" descr="http://media.oregonlive.com/books_impact/photo/painjpg-f803cdab8806b5c1_large.jpg"/>
          <p:cNvPicPr>
            <a:picLocks noChangeAspect="1" noChangeArrowheads="1"/>
          </p:cNvPicPr>
          <p:nvPr/>
        </p:nvPicPr>
        <p:blipFill>
          <a:blip r:embed="rId2" cstate="print"/>
          <a:srcRect/>
          <a:stretch>
            <a:fillRect/>
          </a:stretch>
        </p:blipFill>
        <p:spPr bwMode="auto">
          <a:xfrm>
            <a:off x="45791" y="0"/>
            <a:ext cx="2666553" cy="3980873"/>
          </a:xfrm>
          <a:prstGeom prst="rect">
            <a:avLst/>
          </a:prstGeom>
          <a:noFill/>
          <a:ln w="9525">
            <a:noFill/>
            <a:miter lim="800000"/>
            <a:headEnd/>
            <a:tailEnd/>
          </a:ln>
        </p:spPr>
      </p:pic>
      <p:pic>
        <p:nvPicPr>
          <p:cNvPr id="2050" name="Picture 2" descr="Image result for melanie thernstr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5793" y="-15457"/>
            <a:ext cx="1601663" cy="240249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5827170" y="426105"/>
            <a:ext cx="6509951" cy="2062103"/>
          </a:xfrm>
          <a:prstGeom prst="rect">
            <a:avLst/>
          </a:prstGeom>
        </p:spPr>
        <p:txBody>
          <a:bodyPr wrap="square">
            <a:spAutoFit/>
          </a:bodyPr>
          <a:lstStyle/>
          <a:p>
            <a:r>
              <a:rPr lang="en-US" sz="3200" dirty="0"/>
              <a:t>Patients’ narratives (stories, understanding, beliefs) can increase or decrease pain &amp; influence adherence to treatment</a:t>
            </a:r>
          </a:p>
        </p:txBody>
      </p:sp>
      <p:sp>
        <p:nvSpPr>
          <p:cNvPr id="6" name="Rectangle 5"/>
          <p:cNvSpPr/>
          <p:nvPr/>
        </p:nvSpPr>
        <p:spPr>
          <a:xfrm>
            <a:off x="2202030" y="2562999"/>
            <a:ext cx="2628899" cy="119006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dirty="0" smtClean="0"/>
              <a:t>Nociception</a:t>
            </a:r>
            <a:endParaRPr lang="en-US" sz="3200" dirty="0"/>
          </a:p>
        </p:txBody>
      </p:sp>
      <p:sp>
        <p:nvSpPr>
          <p:cNvPr id="8" name="Rectangle 7"/>
          <p:cNvSpPr/>
          <p:nvPr/>
        </p:nvSpPr>
        <p:spPr>
          <a:xfrm>
            <a:off x="3748097" y="3500704"/>
            <a:ext cx="2628899" cy="119006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dirty="0" smtClean="0"/>
              <a:t>Pain</a:t>
            </a:r>
            <a:endParaRPr lang="en-US" sz="3200" dirty="0"/>
          </a:p>
        </p:txBody>
      </p:sp>
      <p:sp>
        <p:nvSpPr>
          <p:cNvPr id="9" name="Rectangle 8"/>
          <p:cNvSpPr/>
          <p:nvPr/>
        </p:nvSpPr>
        <p:spPr>
          <a:xfrm>
            <a:off x="5558910" y="4197053"/>
            <a:ext cx="2628899" cy="119006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dirty="0" smtClean="0"/>
              <a:t>Disability</a:t>
            </a:r>
            <a:endParaRPr lang="en-US" sz="3200" dirty="0"/>
          </a:p>
        </p:txBody>
      </p:sp>
      <p:sp>
        <p:nvSpPr>
          <p:cNvPr id="10" name="Rectangle 9"/>
          <p:cNvSpPr/>
          <p:nvPr/>
        </p:nvSpPr>
        <p:spPr>
          <a:xfrm>
            <a:off x="7668552" y="4859677"/>
            <a:ext cx="2628899" cy="119006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dirty="0" smtClean="0"/>
              <a:t>Suffering</a:t>
            </a:r>
            <a:endParaRPr lang="en-US" sz="3200" dirty="0"/>
          </a:p>
        </p:txBody>
      </p:sp>
      <p:sp>
        <p:nvSpPr>
          <p:cNvPr id="11" name="Rectangle 10"/>
          <p:cNvSpPr/>
          <p:nvPr/>
        </p:nvSpPr>
        <p:spPr>
          <a:xfrm>
            <a:off x="9528465" y="5667936"/>
            <a:ext cx="2628899" cy="119006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dirty="0" smtClean="0"/>
              <a:t>Pain Behavior</a:t>
            </a:r>
            <a:endParaRPr lang="en-US" sz="3200" dirty="0"/>
          </a:p>
        </p:txBody>
      </p:sp>
      <p:sp>
        <p:nvSpPr>
          <p:cNvPr id="7" name="Right Arrow 6"/>
          <p:cNvSpPr/>
          <p:nvPr/>
        </p:nvSpPr>
        <p:spPr>
          <a:xfrm rot="1087153">
            <a:off x="4472223" y="3730843"/>
            <a:ext cx="6972594" cy="735759"/>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4748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83854" y="462549"/>
            <a:ext cx="9144000" cy="4525963"/>
          </a:xfrm>
        </p:spPr>
        <p:txBody>
          <a:bodyPr>
            <a:normAutofit/>
          </a:bodyPr>
          <a:lstStyle/>
          <a:p>
            <a:r>
              <a:rPr lang="en-US" sz="3600" dirty="0"/>
              <a:t>Integrative vs. Disintegrative Pain</a:t>
            </a:r>
          </a:p>
          <a:p>
            <a:pPr lvl="1"/>
            <a:r>
              <a:rPr lang="en-US" sz="3200" dirty="0"/>
              <a:t>Culture influences pain perception</a:t>
            </a:r>
          </a:p>
          <a:p>
            <a:pPr lvl="2"/>
            <a:r>
              <a:rPr lang="en-US" sz="2800" dirty="0"/>
              <a:t>Ex: </a:t>
            </a:r>
            <a:r>
              <a:rPr lang="en-US" sz="2800" dirty="0" smtClean="0"/>
              <a:t>Thaipusam</a:t>
            </a:r>
          </a:p>
          <a:p>
            <a:pPr lvl="3"/>
            <a:r>
              <a:rPr lang="en-US" sz="1400" dirty="0">
                <a:hlinkClick r:id="rId2"/>
              </a:rPr>
              <a:t>https://www.tripsavvy.com/what-is-thaipusam-1458358</a:t>
            </a:r>
            <a:endParaRPr lang="en-US" sz="1400" dirty="0"/>
          </a:p>
          <a:p>
            <a:pPr lvl="2"/>
            <a:r>
              <a:rPr lang="en-US" sz="2800" dirty="0"/>
              <a:t>Ex: cultural ideas about childbirth</a:t>
            </a:r>
          </a:p>
        </p:txBody>
      </p:sp>
      <p:pic>
        <p:nvPicPr>
          <p:cNvPr id="15362" name="Picture 2" descr="http://www.tvsmith.my/wp-content/uploads/2011/01/thaipusam_1.jpg"/>
          <p:cNvPicPr>
            <a:picLocks noChangeAspect="1" noChangeArrowheads="1"/>
          </p:cNvPicPr>
          <p:nvPr/>
        </p:nvPicPr>
        <p:blipFill>
          <a:blip r:embed="rId3" cstate="print"/>
          <a:srcRect/>
          <a:stretch>
            <a:fillRect/>
          </a:stretch>
        </p:blipFill>
        <p:spPr bwMode="auto">
          <a:xfrm>
            <a:off x="6096000" y="2841182"/>
            <a:ext cx="4634156" cy="2603458"/>
          </a:xfrm>
          <a:prstGeom prst="rect">
            <a:avLst/>
          </a:prstGeom>
          <a:noFill/>
        </p:spPr>
      </p:pic>
      <p:pic>
        <p:nvPicPr>
          <p:cNvPr id="15364" name="Picture 4" descr="http://whereismynextadventure.files.wordpress.com/2014/01/g60a6550.jpg"/>
          <p:cNvPicPr>
            <a:picLocks noChangeAspect="1" noChangeArrowheads="1"/>
          </p:cNvPicPr>
          <p:nvPr/>
        </p:nvPicPr>
        <p:blipFill>
          <a:blip r:embed="rId4" cstate="print"/>
          <a:srcRect/>
          <a:stretch>
            <a:fillRect/>
          </a:stretch>
        </p:blipFill>
        <p:spPr bwMode="auto">
          <a:xfrm>
            <a:off x="1625600" y="2841182"/>
            <a:ext cx="3905187" cy="2603458"/>
          </a:xfrm>
          <a:prstGeom prst="rect">
            <a:avLst/>
          </a:prstGeom>
          <a:noFill/>
        </p:spPr>
      </p:pic>
      <p:sp>
        <p:nvSpPr>
          <p:cNvPr id="2" name="TextBox 1"/>
          <p:cNvSpPr txBox="1"/>
          <p:nvPr/>
        </p:nvSpPr>
        <p:spPr>
          <a:xfrm>
            <a:off x="1782618" y="5560291"/>
            <a:ext cx="8428182" cy="830997"/>
          </a:xfrm>
          <a:prstGeom prst="rect">
            <a:avLst/>
          </a:prstGeom>
          <a:noFill/>
        </p:spPr>
        <p:txBody>
          <a:bodyPr wrap="square" rtlCol="0">
            <a:spAutoFit/>
          </a:bodyPr>
          <a:lstStyle/>
          <a:p>
            <a:r>
              <a:rPr lang="en-US" sz="2400" dirty="0" smtClean="0"/>
              <a:t>Other examples where people’s narratives / explanations for pain affect their experience of pain? </a:t>
            </a:r>
            <a:endParaRPr lang="en-US" sz="2400" dirty="0"/>
          </a:p>
        </p:txBody>
      </p:sp>
    </p:spTree>
    <p:extLst>
      <p:ext uri="{BB962C8B-B14F-4D97-AF65-F5344CB8AC3E}">
        <p14:creationId xmlns:p14="http://schemas.microsoft.com/office/powerpoint/2010/main" val="36572476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Arrow Connector 8"/>
          <p:cNvCxnSpPr/>
          <p:nvPr/>
        </p:nvCxnSpPr>
        <p:spPr>
          <a:xfrm flipH="1">
            <a:off x="4191000" y="3048000"/>
            <a:ext cx="533400" cy="457200"/>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endCxn id="7" idx="0"/>
          </p:cNvCxnSpPr>
          <p:nvPr/>
        </p:nvCxnSpPr>
        <p:spPr>
          <a:xfrm>
            <a:off x="6119028" y="3048000"/>
            <a:ext cx="15073" cy="743578"/>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8001000" y="3048000"/>
            <a:ext cx="457200" cy="533400"/>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861227" y="151596"/>
            <a:ext cx="11099863" cy="1325563"/>
          </a:xfrm>
        </p:spPr>
        <p:txBody>
          <a:bodyPr>
            <a:normAutofit/>
          </a:bodyPr>
          <a:lstStyle/>
          <a:p>
            <a:r>
              <a:rPr lang="en-US" dirty="0"/>
              <a:t>Shelley Taylor’s Theory of Cognitive Adaptation (1983) </a:t>
            </a:r>
          </a:p>
        </p:txBody>
      </p:sp>
      <p:sp>
        <p:nvSpPr>
          <p:cNvPr id="4" name="Rounded Rectangle 3"/>
          <p:cNvSpPr/>
          <p:nvPr/>
        </p:nvSpPr>
        <p:spPr>
          <a:xfrm>
            <a:off x="3078563" y="1558918"/>
            <a:ext cx="6096000" cy="15849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3600" dirty="0">
                <a:solidFill>
                  <a:prstClr val="white"/>
                </a:solidFill>
                <a:latin typeface="Verdana"/>
              </a:rPr>
              <a:t>People adapt to threatening / traumatic events by</a:t>
            </a:r>
          </a:p>
        </p:txBody>
      </p:sp>
      <p:sp>
        <p:nvSpPr>
          <p:cNvPr id="5" name="Rounded Rectangle 4"/>
          <p:cNvSpPr/>
          <p:nvPr/>
        </p:nvSpPr>
        <p:spPr>
          <a:xfrm>
            <a:off x="1524000" y="3581400"/>
            <a:ext cx="2895600" cy="25146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eaLnBrk="0" fontAlgn="base" hangingPunct="0">
              <a:spcBef>
                <a:spcPct val="0"/>
              </a:spcBef>
              <a:spcAft>
                <a:spcPct val="0"/>
              </a:spcAft>
              <a:defRPr/>
            </a:pPr>
            <a:r>
              <a:rPr lang="en-US" sz="3200" dirty="0">
                <a:solidFill>
                  <a:prstClr val="white"/>
                </a:solidFill>
                <a:latin typeface="Verdana"/>
              </a:rPr>
              <a:t>Searching for </a:t>
            </a:r>
            <a:r>
              <a:rPr lang="en-US" sz="3200" u="sng" dirty="0">
                <a:solidFill>
                  <a:prstClr val="white"/>
                </a:solidFill>
                <a:latin typeface="Verdana"/>
              </a:rPr>
              <a:t>meaning</a:t>
            </a:r>
            <a:r>
              <a:rPr lang="en-US" sz="3200" dirty="0">
                <a:solidFill>
                  <a:prstClr val="white"/>
                </a:solidFill>
                <a:latin typeface="Verdana"/>
              </a:rPr>
              <a:t> in the experience / world</a:t>
            </a:r>
          </a:p>
        </p:txBody>
      </p:sp>
      <p:sp>
        <p:nvSpPr>
          <p:cNvPr id="7" name="Rounded Rectangle 6"/>
          <p:cNvSpPr/>
          <p:nvPr/>
        </p:nvSpPr>
        <p:spPr>
          <a:xfrm>
            <a:off x="4800600" y="3791578"/>
            <a:ext cx="2667000" cy="2533022"/>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eaLnBrk="0" fontAlgn="base" hangingPunct="0">
              <a:spcBef>
                <a:spcPct val="0"/>
              </a:spcBef>
              <a:spcAft>
                <a:spcPct val="0"/>
              </a:spcAft>
              <a:defRPr/>
            </a:pPr>
            <a:r>
              <a:rPr lang="en-US" sz="3200" dirty="0">
                <a:solidFill>
                  <a:prstClr val="white"/>
                </a:solidFill>
                <a:latin typeface="Verdana"/>
              </a:rPr>
              <a:t>Regaining </a:t>
            </a:r>
            <a:r>
              <a:rPr lang="en-US" sz="3200" u="sng" dirty="0">
                <a:solidFill>
                  <a:prstClr val="white"/>
                </a:solidFill>
                <a:latin typeface="Verdana"/>
              </a:rPr>
              <a:t>mastery</a:t>
            </a:r>
            <a:r>
              <a:rPr lang="en-US" sz="3200" dirty="0">
                <a:solidFill>
                  <a:prstClr val="white"/>
                </a:solidFill>
                <a:latin typeface="Verdana"/>
              </a:rPr>
              <a:t> over the event / one’s life</a:t>
            </a:r>
          </a:p>
        </p:txBody>
      </p:sp>
      <p:sp>
        <p:nvSpPr>
          <p:cNvPr id="8" name="Rounded Rectangle 7"/>
          <p:cNvSpPr/>
          <p:nvPr/>
        </p:nvSpPr>
        <p:spPr>
          <a:xfrm>
            <a:off x="7828503" y="3657600"/>
            <a:ext cx="2819400" cy="20574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eaLnBrk="0" fontAlgn="base" hangingPunct="0">
              <a:spcBef>
                <a:spcPct val="0"/>
              </a:spcBef>
              <a:spcAft>
                <a:spcPct val="0"/>
              </a:spcAft>
              <a:defRPr/>
            </a:pPr>
            <a:r>
              <a:rPr lang="en-US" sz="3200" dirty="0">
                <a:solidFill>
                  <a:prstClr val="white"/>
                </a:solidFill>
                <a:latin typeface="Verdana"/>
              </a:rPr>
              <a:t>Enhancing one’s </a:t>
            </a:r>
            <a:r>
              <a:rPr lang="en-US" sz="3200" u="sng" dirty="0">
                <a:solidFill>
                  <a:prstClr val="white"/>
                </a:solidFill>
                <a:latin typeface="Verdana"/>
              </a:rPr>
              <a:t>self-esteem</a:t>
            </a:r>
            <a:r>
              <a:rPr lang="en-US" sz="3200" dirty="0">
                <a:solidFill>
                  <a:prstClr val="white"/>
                </a:solidFill>
                <a:latin typeface="Verdana"/>
              </a:rPr>
              <a:t> to feel good</a:t>
            </a:r>
          </a:p>
        </p:txBody>
      </p:sp>
    </p:spTree>
    <p:extLst>
      <p:ext uri="{BB962C8B-B14F-4D97-AF65-F5344CB8AC3E}">
        <p14:creationId xmlns:p14="http://schemas.microsoft.com/office/powerpoint/2010/main" val="9549821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026" name="Picture 2" descr="http://upload.wikimedia.org/wikipedia/commons/6/6c/Self-Discrepancy_Theory2.jpg"/>
          <p:cNvPicPr>
            <a:picLocks noChangeAspect="1" noChangeArrowheads="1"/>
          </p:cNvPicPr>
          <p:nvPr/>
        </p:nvPicPr>
        <p:blipFill>
          <a:blip r:embed="rId2" cstate="print"/>
          <a:srcRect/>
          <a:stretch>
            <a:fillRect/>
          </a:stretch>
        </p:blipFill>
        <p:spPr bwMode="auto">
          <a:xfrm>
            <a:off x="258418" y="479018"/>
            <a:ext cx="7329598" cy="4482375"/>
          </a:xfrm>
          <a:prstGeom prst="rect">
            <a:avLst/>
          </a:prstGeom>
          <a:noFill/>
        </p:spPr>
      </p:pic>
      <p:pic>
        <p:nvPicPr>
          <p:cNvPr id="1028" name="Picture 4" descr="http://www.acrwebsite.org/volumes/v29/29272t02.gif"/>
          <p:cNvPicPr>
            <a:picLocks noChangeAspect="1" noChangeArrowheads="1"/>
          </p:cNvPicPr>
          <p:nvPr/>
        </p:nvPicPr>
        <p:blipFill>
          <a:blip r:embed="rId3" cstate="print"/>
          <a:srcRect/>
          <a:stretch>
            <a:fillRect/>
          </a:stretch>
        </p:blipFill>
        <p:spPr bwMode="auto">
          <a:xfrm>
            <a:off x="7086502" y="3035362"/>
            <a:ext cx="5105498" cy="3518008"/>
          </a:xfrm>
          <a:prstGeom prst="rect">
            <a:avLst/>
          </a:prstGeom>
          <a:noFill/>
        </p:spPr>
      </p:pic>
      <p:sp>
        <p:nvSpPr>
          <p:cNvPr id="4" name="Rounded Rectangle 3"/>
          <p:cNvSpPr/>
          <p:nvPr/>
        </p:nvSpPr>
        <p:spPr>
          <a:xfrm>
            <a:off x="8694751" y="240182"/>
            <a:ext cx="2514600" cy="2590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prstClr val="white"/>
                </a:solidFill>
                <a:latin typeface="Calibri"/>
              </a:rPr>
              <a:t>Hoped for </a:t>
            </a:r>
          </a:p>
          <a:p>
            <a:pPr algn="ctr"/>
            <a:r>
              <a:rPr lang="en-US" sz="2800" dirty="0">
                <a:solidFill>
                  <a:prstClr val="white"/>
                </a:solidFill>
                <a:latin typeface="Calibri"/>
              </a:rPr>
              <a:t>vs. </a:t>
            </a:r>
          </a:p>
          <a:p>
            <a:pPr algn="ctr"/>
            <a:endParaRPr lang="en-US" sz="2800" dirty="0">
              <a:solidFill>
                <a:prstClr val="white"/>
              </a:solidFill>
              <a:latin typeface="Calibri"/>
            </a:endParaRPr>
          </a:p>
          <a:p>
            <a:pPr algn="ctr"/>
            <a:r>
              <a:rPr lang="en-US" sz="2800" dirty="0">
                <a:solidFill>
                  <a:prstClr val="white"/>
                </a:solidFill>
                <a:latin typeface="Calibri"/>
              </a:rPr>
              <a:t>Feared for Selves</a:t>
            </a:r>
          </a:p>
        </p:txBody>
      </p:sp>
    </p:spTree>
    <p:extLst>
      <p:ext uri="{BB962C8B-B14F-4D97-AF65-F5344CB8AC3E}">
        <p14:creationId xmlns:p14="http://schemas.microsoft.com/office/powerpoint/2010/main" val="108715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Content Placeholder 2"/>
          <p:cNvSpPr>
            <a:spLocks noGrp="1"/>
          </p:cNvSpPr>
          <p:nvPr>
            <p:ph idx="1"/>
          </p:nvPr>
        </p:nvSpPr>
        <p:spPr>
          <a:xfrm>
            <a:off x="452582" y="901990"/>
            <a:ext cx="5107710" cy="4525963"/>
          </a:xfrm>
        </p:spPr>
        <p:txBody>
          <a:bodyPr>
            <a:noAutofit/>
          </a:bodyPr>
          <a:lstStyle/>
          <a:p>
            <a:pPr eaLnBrk="1" hangingPunct="1"/>
            <a:r>
              <a:rPr lang="en-US" altLang="en-US" sz="3200" dirty="0"/>
              <a:t>Is </a:t>
            </a:r>
            <a:r>
              <a:rPr lang="en-US" altLang="en-US" sz="3200" u="sng" dirty="0"/>
              <a:t>social</a:t>
            </a:r>
            <a:r>
              <a:rPr lang="en-US" altLang="en-US" sz="3200" dirty="0"/>
              <a:t> pain truly painful?</a:t>
            </a:r>
          </a:p>
          <a:p>
            <a:pPr lvl="1"/>
            <a:r>
              <a:rPr lang="en-US" altLang="en-US" sz="2800" dirty="0"/>
              <a:t>Why do we call it “heart ache?”</a:t>
            </a:r>
          </a:p>
          <a:p>
            <a:pPr lvl="1"/>
            <a:r>
              <a:rPr lang="en-US" altLang="en-US" sz="2800" dirty="0"/>
              <a:t>Would taking </a:t>
            </a:r>
            <a:r>
              <a:rPr lang="en-US" altLang="en-US" sz="2800" dirty="0" err="1"/>
              <a:t>tylenol</a:t>
            </a:r>
            <a:r>
              <a:rPr lang="en-US" altLang="en-US" sz="2800" dirty="0"/>
              <a:t> help?</a:t>
            </a:r>
          </a:p>
          <a:p>
            <a:pPr lvl="1"/>
            <a:r>
              <a:rPr lang="en-US" altLang="en-US" sz="2800" dirty="0"/>
              <a:t>People self-medicate social/emotional </a:t>
            </a:r>
            <a:r>
              <a:rPr lang="en-US" altLang="en-US" sz="2800" dirty="0" smtClean="0"/>
              <a:t>pain</a:t>
            </a:r>
          </a:p>
          <a:p>
            <a:pPr lvl="1"/>
            <a:endParaRPr lang="en-US" altLang="en-US" sz="2800" dirty="0"/>
          </a:p>
          <a:p>
            <a:r>
              <a:rPr lang="en-US" altLang="en-US" sz="3200" dirty="0" smtClean="0"/>
              <a:t>Examples of patients refusing treatments that “work the wrong way”</a:t>
            </a:r>
            <a:endParaRPr lang="en-US" altLang="en-US" sz="3200" dirty="0"/>
          </a:p>
        </p:txBody>
      </p:sp>
      <p:pic>
        <p:nvPicPr>
          <p:cNvPr id="22532" name="Picture 2" descr="http://upload.wikimedia.org/wikipedia/commons/c/c8/Tylenol_bottle_closeup_crop.jpg"/>
          <p:cNvPicPr>
            <a:picLocks noChangeAspect="1" noChangeArrowheads="1"/>
          </p:cNvPicPr>
          <p:nvPr/>
        </p:nvPicPr>
        <p:blipFill>
          <a:blip r:embed="rId2" cstate="print"/>
          <a:srcRect/>
          <a:stretch>
            <a:fillRect/>
          </a:stretch>
        </p:blipFill>
        <p:spPr bwMode="auto">
          <a:xfrm>
            <a:off x="8705397" y="3607811"/>
            <a:ext cx="1394443" cy="2677038"/>
          </a:xfrm>
          <a:prstGeom prst="rect">
            <a:avLst/>
          </a:prstGeom>
          <a:noFill/>
          <a:ln w="9525">
            <a:noFill/>
            <a:miter lim="800000"/>
            <a:headEnd/>
            <a:tailEnd/>
          </a:ln>
        </p:spPr>
      </p:pic>
      <p:pic>
        <p:nvPicPr>
          <p:cNvPr id="8194" name="Picture 2" descr="https://psychology.as.uky.edu/sites/default/files/DeWal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8903" y="1337581"/>
            <a:ext cx="6083097" cy="2037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0322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Stanford 5”</a:t>
            </a:r>
          </a:p>
        </p:txBody>
      </p:sp>
      <p:sp>
        <p:nvSpPr>
          <p:cNvPr id="4" name="Content Placeholder 3"/>
          <p:cNvSpPr>
            <a:spLocks noGrp="1"/>
          </p:cNvSpPr>
          <p:nvPr>
            <p:ph idx="1"/>
          </p:nvPr>
        </p:nvSpPr>
        <p:spPr>
          <a:xfrm>
            <a:off x="609600" y="1600201"/>
            <a:ext cx="10972800" cy="5257799"/>
          </a:xfrm>
        </p:spPr>
        <p:txBody>
          <a:bodyPr>
            <a:normAutofit/>
          </a:bodyPr>
          <a:lstStyle/>
          <a:p>
            <a:endParaRPr lang="en-US" dirty="0"/>
          </a:p>
          <a:p>
            <a:endParaRPr lang="en-US" dirty="0"/>
          </a:p>
          <a:p>
            <a:endParaRPr lang="en-US" dirty="0"/>
          </a:p>
          <a:p>
            <a:endParaRPr lang="en-US" dirty="0"/>
          </a:p>
          <a:p>
            <a:endParaRPr lang="en-US" dirty="0"/>
          </a:p>
          <a:p>
            <a:endParaRPr lang="en-US" dirty="0"/>
          </a:p>
          <a:p>
            <a:endParaRPr lang="en-US" dirty="0"/>
          </a:p>
          <a:p>
            <a:r>
              <a:rPr lang="en-US" sz="3000" dirty="0">
                <a:solidFill>
                  <a:srgbClr val="0070C0"/>
                </a:solidFill>
              </a:rPr>
              <a:t>Dr. Sean Mackey developed this list of 5 issues doctors treating pain patients should be aware of</a:t>
            </a:r>
          </a:p>
          <a:p>
            <a:r>
              <a:rPr lang="en-US" sz="3000" dirty="0">
                <a:solidFill>
                  <a:srgbClr val="0070C0"/>
                </a:solidFill>
              </a:rPr>
              <a:t>Note the emphasis on “from patient’s perspective”</a:t>
            </a:r>
          </a:p>
          <a:p>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5893" y="1520688"/>
            <a:ext cx="7620000" cy="35169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959919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a:t>Relating Research to Real Life</a:t>
            </a:r>
          </a:p>
        </p:txBody>
      </p:sp>
      <p:sp>
        <p:nvSpPr>
          <p:cNvPr id="3" name="Content Placeholder 2"/>
          <p:cNvSpPr>
            <a:spLocks noGrp="1"/>
          </p:cNvSpPr>
          <p:nvPr>
            <p:ph idx="1"/>
          </p:nvPr>
        </p:nvSpPr>
        <p:spPr>
          <a:xfrm>
            <a:off x="1357745" y="1647909"/>
            <a:ext cx="9319491" cy="4935771"/>
          </a:xfrm>
        </p:spPr>
        <p:txBody>
          <a:bodyPr>
            <a:normAutofit/>
          </a:bodyPr>
          <a:lstStyle/>
          <a:p>
            <a:pPr eaLnBrk="1" hangingPunct="1">
              <a:defRPr/>
            </a:pPr>
            <a:r>
              <a:rPr lang="en-US" dirty="0"/>
              <a:t>Who is </a:t>
            </a:r>
            <a:r>
              <a:rPr lang="en-US" dirty="0" err="1"/>
              <a:t>Dani</a:t>
            </a:r>
            <a:r>
              <a:rPr lang="en-US" dirty="0"/>
              <a:t>?</a:t>
            </a:r>
          </a:p>
          <a:p>
            <a:pPr eaLnBrk="1" hangingPunct="1">
              <a:defRPr/>
            </a:pPr>
            <a:r>
              <a:rPr lang="en-US" dirty="0"/>
              <a:t>What happened to her?</a:t>
            </a:r>
          </a:p>
          <a:p>
            <a:pPr eaLnBrk="1" hangingPunct="1">
              <a:defRPr/>
            </a:pPr>
            <a:r>
              <a:rPr lang="en-US" dirty="0"/>
              <a:t>How did she cope?</a:t>
            </a:r>
          </a:p>
          <a:p>
            <a:pPr eaLnBrk="1" hangingPunct="1">
              <a:defRPr/>
            </a:pPr>
            <a:r>
              <a:rPr lang="en-US" dirty="0"/>
              <a:t>What factors from class relate to her situation?</a:t>
            </a:r>
          </a:p>
          <a:p>
            <a:pPr>
              <a:defRPr/>
            </a:pPr>
            <a:r>
              <a:rPr lang="en-US" dirty="0"/>
              <a:t>How did her narrative change with Dr. Portnoy vs. Dr. </a:t>
            </a:r>
            <a:r>
              <a:rPr lang="en-US" dirty="0" err="1"/>
              <a:t>Sarno</a:t>
            </a:r>
            <a:r>
              <a:rPr lang="en-US" dirty="0"/>
              <a:t> vs. Clint?</a:t>
            </a:r>
          </a:p>
          <a:p>
            <a:pPr marL="0" indent="0">
              <a:buNone/>
              <a:defRPr/>
            </a:pPr>
            <a:endParaRPr lang="en-US" dirty="0"/>
          </a:p>
          <a:p>
            <a:pPr>
              <a:defRPr/>
            </a:pPr>
            <a:r>
              <a:rPr lang="en-US" dirty="0"/>
              <a:t>How might the “mind/body problem” and the stigma of mental illness hurt pain patients?</a:t>
            </a:r>
          </a:p>
        </p:txBody>
      </p:sp>
    </p:spTree>
    <p:extLst>
      <p:ext uri="{BB962C8B-B14F-4D97-AF65-F5344CB8AC3E}">
        <p14:creationId xmlns:p14="http://schemas.microsoft.com/office/powerpoint/2010/main" val="17677047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Slide Number Placeholder 5"/>
          <p:cNvSpPr txBox="1">
            <a:spLocks noGrp="1"/>
          </p:cNvSpPr>
          <p:nvPr/>
        </p:nvSpPr>
        <p:spPr bwMode="auto">
          <a:xfrm>
            <a:off x="1752600" y="6248400"/>
            <a:ext cx="1295400" cy="457200"/>
          </a:xfrm>
          <a:prstGeom prst="rect">
            <a:avLst/>
          </a:prstGeom>
          <a:noFill/>
          <a:ln w="9525">
            <a:noFill/>
            <a:miter lim="800000"/>
            <a:headEnd/>
            <a:tailEnd/>
          </a:ln>
        </p:spPr>
        <p:txBody>
          <a:bodyPr/>
          <a:lstStyle/>
          <a:p>
            <a:endParaRPr lang="en-US" altLang="en-US" sz="2400" dirty="0">
              <a:solidFill>
                <a:prstClr val="black"/>
              </a:solidFill>
              <a:latin typeface="Corbel" pitchFamily="34" charset="0"/>
              <a:ea typeface="ＭＳ Ｐゴシック" pitchFamily="34" charset="-128"/>
            </a:endParaRPr>
          </a:p>
        </p:txBody>
      </p:sp>
      <p:sp>
        <p:nvSpPr>
          <p:cNvPr id="130051" name="Rectangle 2"/>
          <p:cNvSpPr>
            <a:spLocks noGrp="1" noChangeArrowheads="1"/>
          </p:cNvSpPr>
          <p:nvPr>
            <p:ph type="title"/>
          </p:nvPr>
        </p:nvSpPr>
        <p:spPr>
          <a:xfrm>
            <a:off x="1981200" y="152400"/>
            <a:ext cx="8229600" cy="1250950"/>
          </a:xfrm>
        </p:spPr>
        <p:txBody>
          <a:bodyPr/>
          <a:lstStyle/>
          <a:p>
            <a:pPr>
              <a:defRPr/>
            </a:pPr>
            <a:r>
              <a:rPr lang="en-US" dirty="0">
                <a:solidFill>
                  <a:schemeClr val="accent1">
                    <a:satMod val="150000"/>
                  </a:schemeClr>
                </a:solidFill>
              </a:rPr>
              <a:t>Complications in studying pain</a:t>
            </a:r>
          </a:p>
        </p:txBody>
      </p:sp>
      <p:sp>
        <p:nvSpPr>
          <p:cNvPr id="21507" name="Rectangle 3"/>
          <p:cNvSpPr>
            <a:spLocks noGrp="1" noChangeArrowheads="1"/>
          </p:cNvSpPr>
          <p:nvPr>
            <p:ph type="body" idx="4294967295"/>
          </p:nvPr>
        </p:nvSpPr>
        <p:spPr>
          <a:xfrm>
            <a:off x="1524000" y="1295400"/>
            <a:ext cx="9144000" cy="5562600"/>
          </a:xfrm>
        </p:spPr>
        <p:txBody>
          <a:bodyPr>
            <a:normAutofit lnSpcReduction="10000"/>
          </a:bodyPr>
          <a:lstStyle/>
          <a:p>
            <a:pPr eaLnBrk="1" hangingPunct="1">
              <a:lnSpc>
                <a:spcPct val="90000"/>
              </a:lnSpc>
            </a:pPr>
            <a:r>
              <a:rPr lang="en-US" altLang="en-US" sz="2500" b="1" dirty="0">
                <a:solidFill>
                  <a:srgbClr val="0000FF"/>
                </a:solidFill>
                <a:ea typeface="ＭＳ Ｐゴシック" pitchFamily="34" charset="-128"/>
              </a:rPr>
              <a:t>Placebo Effects</a:t>
            </a:r>
            <a:r>
              <a:rPr lang="en-US" altLang="en-US" sz="2500" dirty="0">
                <a:solidFill>
                  <a:srgbClr val="0000FF"/>
                </a:solidFill>
                <a:ea typeface="ＭＳ Ｐゴシック" pitchFamily="34" charset="-128"/>
              </a:rPr>
              <a:t>:</a:t>
            </a:r>
            <a:r>
              <a:rPr lang="en-US" altLang="en-US" sz="2500" dirty="0">
                <a:ea typeface="ＭＳ Ｐゴシック" pitchFamily="34" charset="-128"/>
              </a:rPr>
              <a:t>  (I will please)</a:t>
            </a:r>
          </a:p>
          <a:p>
            <a:pPr lvl="1" eaLnBrk="1" hangingPunct="1">
              <a:lnSpc>
                <a:spcPct val="90000"/>
              </a:lnSpc>
            </a:pPr>
            <a:r>
              <a:rPr lang="en-US" altLang="en-US" sz="2100" dirty="0">
                <a:ea typeface="ＭＳ Ｐゴシック" pitchFamily="34" charset="-128"/>
              </a:rPr>
              <a:t>When an inactive substance or treatment leads participants to benefit from it </a:t>
            </a:r>
            <a:r>
              <a:rPr lang="en-US" altLang="en-US" sz="2100" u="sng" dirty="0">
                <a:ea typeface="ＭＳ Ｐゴシック" pitchFamily="34" charset="-128"/>
              </a:rPr>
              <a:t>because they believe</a:t>
            </a:r>
            <a:r>
              <a:rPr lang="en-US" altLang="en-US" sz="2100" dirty="0">
                <a:ea typeface="ＭＳ Ｐゴシック" pitchFamily="34" charset="-128"/>
              </a:rPr>
              <a:t> they are getting an active treatment</a:t>
            </a:r>
          </a:p>
          <a:p>
            <a:pPr lvl="2" eaLnBrk="1" hangingPunct="1">
              <a:lnSpc>
                <a:spcPct val="90000"/>
              </a:lnSpc>
            </a:pPr>
            <a:r>
              <a:rPr lang="en-US" altLang="en-US" sz="2000" dirty="0">
                <a:ea typeface="ＭＳ Ｐゴシック" pitchFamily="34" charset="-128"/>
              </a:rPr>
              <a:t>In drug trials, a sugar pill that looks like the test drug is often used</a:t>
            </a:r>
          </a:p>
          <a:p>
            <a:pPr lvl="2" eaLnBrk="1" hangingPunct="1">
              <a:lnSpc>
                <a:spcPct val="90000"/>
              </a:lnSpc>
            </a:pPr>
            <a:r>
              <a:rPr lang="en-US" altLang="en-US" sz="2000" dirty="0">
                <a:ea typeface="ＭＳ Ｐゴシック" pitchFamily="34" charset="-128"/>
              </a:rPr>
              <a:t>Experimental surgeries or therapies are more difficult</a:t>
            </a:r>
          </a:p>
          <a:p>
            <a:pPr lvl="2" eaLnBrk="1" hangingPunct="1">
              <a:lnSpc>
                <a:spcPct val="90000"/>
              </a:lnSpc>
            </a:pPr>
            <a:r>
              <a:rPr lang="en-US" altLang="en-US" sz="2000" dirty="0">
                <a:ea typeface="ＭＳ Ｐゴシック" pitchFamily="34" charset="-128"/>
              </a:rPr>
              <a:t>Sham surgery for knee problems</a:t>
            </a:r>
          </a:p>
          <a:p>
            <a:pPr lvl="2" eaLnBrk="1" hangingPunct="1">
              <a:lnSpc>
                <a:spcPct val="90000"/>
              </a:lnSpc>
            </a:pPr>
            <a:r>
              <a:rPr lang="en-US" altLang="en-US" sz="2000" dirty="0">
                <a:ea typeface="ＭＳ Ｐゴシック" pitchFamily="34" charset="-128"/>
              </a:rPr>
              <a:t>Educational group to compare to support group</a:t>
            </a:r>
          </a:p>
          <a:p>
            <a:pPr lvl="2" eaLnBrk="1" hangingPunct="1">
              <a:lnSpc>
                <a:spcPct val="90000"/>
              </a:lnSpc>
            </a:pPr>
            <a:r>
              <a:rPr lang="en-US" altLang="en-US" sz="2000" dirty="0">
                <a:ea typeface="ＭＳ Ｐゴシック" pitchFamily="34" charset="-128"/>
              </a:rPr>
              <a:t>Nina’s treatment for my mother-in-law…</a:t>
            </a:r>
          </a:p>
          <a:p>
            <a:pPr lvl="1" eaLnBrk="1" hangingPunct="1">
              <a:lnSpc>
                <a:spcPct val="90000"/>
              </a:lnSpc>
            </a:pPr>
            <a:r>
              <a:rPr lang="en-US" altLang="en-US" dirty="0">
                <a:solidFill>
                  <a:srgbClr val="2F6231"/>
                </a:solidFill>
                <a:ea typeface="ＭＳ Ｐゴシック" pitchFamily="34" charset="-128"/>
              </a:rPr>
              <a:t>“Placebo paradox” </a:t>
            </a:r>
            <a:r>
              <a:rPr lang="en-US" altLang="en-US" dirty="0">
                <a:ea typeface="ＭＳ Ｐゴシック" pitchFamily="34" charset="-128"/>
              </a:rPr>
              <a:t>– deceptive, but effective</a:t>
            </a:r>
          </a:p>
          <a:p>
            <a:pPr eaLnBrk="1" hangingPunct="1">
              <a:lnSpc>
                <a:spcPct val="90000"/>
              </a:lnSpc>
            </a:pPr>
            <a:endParaRPr lang="en-US" altLang="en-US" sz="2500" b="1" dirty="0">
              <a:solidFill>
                <a:srgbClr val="A50021"/>
              </a:solidFill>
              <a:ea typeface="ＭＳ Ｐゴシック" pitchFamily="34" charset="-128"/>
            </a:endParaRPr>
          </a:p>
          <a:p>
            <a:pPr eaLnBrk="1" hangingPunct="1">
              <a:lnSpc>
                <a:spcPct val="90000"/>
              </a:lnSpc>
            </a:pPr>
            <a:r>
              <a:rPr lang="en-US" altLang="en-US" sz="2500" b="1" dirty="0" err="1">
                <a:solidFill>
                  <a:srgbClr val="A50021"/>
                </a:solidFill>
                <a:ea typeface="ＭＳ Ｐゴシック" pitchFamily="34" charset="-128"/>
              </a:rPr>
              <a:t>Nocebo</a:t>
            </a:r>
            <a:r>
              <a:rPr lang="en-US" altLang="en-US" sz="2500" b="1" dirty="0">
                <a:solidFill>
                  <a:srgbClr val="A50021"/>
                </a:solidFill>
                <a:ea typeface="ＭＳ Ｐゴシック" pitchFamily="34" charset="-128"/>
              </a:rPr>
              <a:t> Effects:</a:t>
            </a:r>
            <a:r>
              <a:rPr lang="en-US" altLang="en-US" sz="2500" dirty="0">
                <a:ea typeface="ＭＳ Ｐゴシック" pitchFamily="34" charset="-128"/>
              </a:rPr>
              <a:t> When people report </a:t>
            </a:r>
          </a:p>
          <a:p>
            <a:pPr eaLnBrk="1" hangingPunct="1">
              <a:lnSpc>
                <a:spcPct val="90000"/>
              </a:lnSpc>
              <a:buFont typeface="Wingdings 2" pitchFamily="18" charset="2"/>
              <a:buNone/>
            </a:pPr>
            <a:r>
              <a:rPr lang="en-US" altLang="en-US" sz="2500" dirty="0">
                <a:ea typeface="ＭＳ Ｐゴシック" pitchFamily="34" charset="-128"/>
              </a:rPr>
              <a:t>	negative side effects from an inactive </a:t>
            </a:r>
          </a:p>
          <a:p>
            <a:pPr eaLnBrk="1" hangingPunct="1">
              <a:lnSpc>
                <a:spcPct val="90000"/>
              </a:lnSpc>
              <a:buFont typeface="Wingdings 2" pitchFamily="18" charset="2"/>
              <a:buNone/>
            </a:pPr>
            <a:r>
              <a:rPr lang="en-US" altLang="en-US" sz="2500" dirty="0">
                <a:ea typeface="ＭＳ Ｐゴシック" pitchFamily="34" charset="-128"/>
              </a:rPr>
              <a:t>	treatment</a:t>
            </a:r>
          </a:p>
          <a:p>
            <a:pPr lvl="1" eaLnBrk="1" hangingPunct="1">
              <a:lnSpc>
                <a:spcPct val="90000"/>
              </a:lnSpc>
            </a:pPr>
            <a:r>
              <a:rPr lang="en-US" altLang="en-US" sz="2400" dirty="0">
                <a:ea typeface="ＭＳ Ｐゴシック" pitchFamily="34" charset="-128"/>
              </a:rPr>
              <a:t>Hear about these in drug commercials</a:t>
            </a:r>
          </a:p>
          <a:p>
            <a:pPr lvl="1" eaLnBrk="1" hangingPunct="1">
              <a:lnSpc>
                <a:spcPct val="90000"/>
              </a:lnSpc>
            </a:pPr>
            <a:r>
              <a:rPr lang="en-US" altLang="en-US" sz="2400" dirty="0">
                <a:ea typeface="ＭＳ Ｐゴシック" pitchFamily="34" charset="-128"/>
              </a:rPr>
              <a:t>Ex: Voodoo curse</a:t>
            </a:r>
          </a:p>
          <a:p>
            <a:pPr eaLnBrk="1" hangingPunct="1">
              <a:lnSpc>
                <a:spcPct val="90000"/>
              </a:lnSpc>
              <a:buFont typeface="Wingdings" pitchFamily="2" charset="2"/>
              <a:buNone/>
            </a:pPr>
            <a:endParaRPr lang="en-US" altLang="en-US" sz="2500" dirty="0">
              <a:ea typeface="ＭＳ Ｐゴシック" pitchFamily="34" charset="-128"/>
            </a:endParaRPr>
          </a:p>
        </p:txBody>
      </p:sp>
      <p:pic>
        <p:nvPicPr>
          <p:cNvPr id="19461" name="Picture 6" descr="http://www.devchengkalath.com/wp-content/uploads/2009/01/red-pill-blue-pill.jpg"/>
          <p:cNvPicPr>
            <a:picLocks noChangeAspect="1" noChangeArrowheads="1"/>
          </p:cNvPicPr>
          <p:nvPr/>
        </p:nvPicPr>
        <p:blipFill>
          <a:blip r:embed="rId3" cstate="print"/>
          <a:srcRect/>
          <a:stretch>
            <a:fillRect/>
          </a:stretch>
        </p:blipFill>
        <p:spPr bwMode="auto">
          <a:xfrm>
            <a:off x="7696200" y="4495800"/>
            <a:ext cx="2514600" cy="2296406"/>
          </a:xfrm>
          <a:prstGeom prst="rect">
            <a:avLst/>
          </a:prstGeom>
          <a:noFill/>
          <a:ln w="9525">
            <a:noFill/>
            <a:miter lim="800000"/>
            <a:headEnd/>
            <a:tailEnd/>
          </a:ln>
        </p:spPr>
      </p:pic>
    </p:spTree>
    <p:extLst>
      <p:ext uri="{BB962C8B-B14F-4D97-AF65-F5344CB8AC3E}">
        <p14:creationId xmlns:p14="http://schemas.microsoft.com/office/powerpoint/2010/main" val="1907896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5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507">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507">
                                            <p:txEl>
                                              <p:pRg st="10" end="1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507">
                                            <p:txEl>
                                              <p:pRg st="11" end="1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507">
                                            <p:txEl>
                                              <p:pRg st="12" end="1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507">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endParaRPr lang="en-US">
              <a:solidFill>
                <a:schemeClr val="accent1">
                  <a:satMod val="150000"/>
                </a:schemeClr>
              </a:solidFill>
            </a:endParaRPr>
          </a:p>
        </p:txBody>
      </p:sp>
      <p:pic>
        <p:nvPicPr>
          <p:cNvPr id="20483" name="Picture 2"/>
          <p:cNvPicPr>
            <a:picLocks noChangeAspect="1" noChangeArrowheads="1"/>
          </p:cNvPicPr>
          <p:nvPr/>
        </p:nvPicPr>
        <p:blipFill>
          <a:blip r:embed="rId2" cstate="print"/>
          <a:srcRect l="31250" t="13333" r="20000"/>
          <a:stretch>
            <a:fillRect/>
          </a:stretch>
        </p:blipFill>
        <p:spPr bwMode="auto">
          <a:xfrm>
            <a:off x="2743200" y="228600"/>
            <a:ext cx="7010400" cy="7010400"/>
          </a:xfrm>
          <a:prstGeom prst="rect">
            <a:avLst/>
          </a:prstGeom>
          <a:noFill/>
          <a:ln w="9525">
            <a:noFill/>
            <a:miter lim="800000"/>
            <a:headEnd/>
            <a:tailEnd/>
          </a:ln>
        </p:spPr>
      </p:pic>
    </p:spTree>
    <p:extLst>
      <p:ext uri="{BB962C8B-B14F-4D97-AF65-F5344CB8AC3E}">
        <p14:creationId xmlns:p14="http://schemas.microsoft.com/office/powerpoint/2010/main" val="3686025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p:cNvPicPr>
            <a:picLocks noChangeAspect="1" noChangeArrowheads="1"/>
          </p:cNvPicPr>
          <p:nvPr/>
        </p:nvPicPr>
        <p:blipFill>
          <a:blip r:embed="rId3" cstate="print"/>
          <a:srcRect/>
          <a:stretch>
            <a:fillRect/>
          </a:stretch>
        </p:blipFill>
        <p:spPr bwMode="auto">
          <a:xfrm>
            <a:off x="1524000" y="1676401"/>
            <a:ext cx="9144000" cy="4303713"/>
          </a:xfrm>
          <a:prstGeom prst="rect">
            <a:avLst/>
          </a:prstGeom>
          <a:noFill/>
          <a:ln w="9525">
            <a:noFill/>
            <a:miter lim="800000"/>
            <a:headEnd/>
            <a:tailEnd/>
          </a:ln>
        </p:spPr>
      </p:pic>
      <p:sp>
        <p:nvSpPr>
          <p:cNvPr id="2" name="Rectangle 1"/>
          <p:cNvSpPr>
            <a:spLocks noChangeArrowheads="1"/>
          </p:cNvSpPr>
          <p:nvPr/>
        </p:nvSpPr>
        <p:spPr bwMode="auto">
          <a:xfrm>
            <a:off x="4038600" y="4876800"/>
            <a:ext cx="1676400" cy="914400"/>
          </a:xfrm>
          <a:prstGeom prst="rect">
            <a:avLst/>
          </a:prstGeom>
          <a:noFill/>
          <a:ln w="57150" cap="rnd">
            <a:solidFill>
              <a:srgbClr val="E46678"/>
            </a:solidFill>
            <a:miter lim="800000"/>
            <a:headEnd/>
            <a:tailEnd/>
          </a:ln>
          <a:effectLst>
            <a:outerShdw dist="25400" dir="5400000" rotWithShape="0">
              <a:srgbClr val="808080">
                <a:alpha val="37999"/>
              </a:srgbClr>
            </a:outerShdw>
          </a:effectLst>
        </p:spPr>
        <p:txBody>
          <a:bodyPr anchor="ctr"/>
          <a:lstStyle/>
          <a:p>
            <a:pPr algn="ctr">
              <a:defRPr/>
            </a:pPr>
            <a:endParaRPr lang="en-US">
              <a:ln w="57150" cmpd="sng">
                <a:solidFill>
                  <a:prstClr val="black"/>
                </a:solidFill>
              </a:ln>
              <a:solidFill>
                <a:prstClr val="white"/>
              </a:solidFill>
              <a:latin typeface="Calibri"/>
              <a:cs typeface="Arial" pitchFamily="34" charset="0"/>
            </a:endParaRPr>
          </a:p>
        </p:txBody>
      </p:sp>
      <p:sp>
        <p:nvSpPr>
          <p:cNvPr id="8" name="Rectangle 7"/>
          <p:cNvSpPr>
            <a:spLocks noChangeArrowheads="1"/>
          </p:cNvSpPr>
          <p:nvPr/>
        </p:nvSpPr>
        <p:spPr bwMode="auto">
          <a:xfrm>
            <a:off x="6477000" y="4876800"/>
            <a:ext cx="1676400" cy="914400"/>
          </a:xfrm>
          <a:prstGeom prst="rect">
            <a:avLst/>
          </a:prstGeom>
          <a:noFill/>
          <a:ln w="57150" cap="rnd">
            <a:solidFill>
              <a:srgbClr val="E46678"/>
            </a:solidFill>
            <a:miter lim="800000"/>
            <a:headEnd/>
            <a:tailEnd/>
          </a:ln>
          <a:effectLst>
            <a:outerShdw dist="25400" dir="5400000" rotWithShape="0">
              <a:srgbClr val="808080">
                <a:alpha val="37999"/>
              </a:srgbClr>
            </a:outerShdw>
          </a:effectLst>
        </p:spPr>
        <p:txBody>
          <a:bodyPr anchor="ctr"/>
          <a:lstStyle/>
          <a:p>
            <a:pPr algn="ctr">
              <a:defRPr/>
            </a:pPr>
            <a:endParaRPr lang="en-US">
              <a:ln w="57150" cmpd="sng">
                <a:solidFill>
                  <a:prstClr val="black"/>
                </a:solidFill>
              </a:ln>
              <a:solidFill>
                <a:prstClr val="white"/>
              </a:solidFill>
              <a:latin typeface="Calibri"/>
              <a:cs typeface="Arial" pitchFamily="34" charset="0"/>
            </a:endParaRPr>
          </a:p>
        </p:txBody>
      </p:sp>
      <p:sp>
        <p:nvSpPr>
          <p:cNvPr id="24578" name="Rectangle 2"/>
          <p:cNvSpPr>
            <a:spLocks noGrp="1" noChangeArrowheads="1"/>
          </p:cNvSpPr>
          <p:nvPr>
            <p:ph type="title"/>
          </p:nvPr>
        </p:nvSpPr>
        <p:spPr/>
        <p:txBody>
          <a:bodyPr/>
          <a:lstStyle/>
          <a:p>
            <a:pPr algn="l">
              <a:defRPr/>
            </a:pPr>
            <a:r>
              <a:rPr lang="en-US" dirty="0">
                <a:solidFill>
                  <a:schemeClr val="accent1">
                    <a:satMod val="150000"/>
                  </a:schemeClr>
                </a:solidFill>
              </a:rPr>
              <a:t>Expectancy Effects?</a:t>
            </a:r>
          </a:p>
        </p:txBody>
      </p:sp>
      <p:sp>
        <p:nvSpPr>
          <p:cNvPr id="26630" name="Rectangle 6"/>
          <p:cNvSpPr>
            <a:spLocks noChangeArrowheads="1"/>
          </p:cNvSpPr>
          <p:nvPr/>
        </p:nvSpPr>
        <p:spPr bwMode="auto">
          <a:xfrm>
            <a:off x="1524000" y="3429000"/>
            <a:ext cx="9144000" cy="2743200"/>
          </a:xfrm>
          <a:prstGeom prst="rect">
            <a:avLst/>
          </a:prstGeom>
          <a:solidFill>
            <a:schemeClr val="accent1"/>
          </a:solidFill>
          <a:ln w="9525">
            <a:solidFill>
              <a:schemeClr val="tx1"/>
            </a:solidFill>
            <a:miter lim="800000"/>
            <a:headEnd/>
            <a:tailEnd/>
          </a:ln>
        </p:spPr>
        <p:txBody>
          <a:bodyPr wrap="none" anchor="ctr"/>
          <a:lstStyle/>
          <a:p>
            <a:endParaRPr lang="en-US" altLang="en-US">
              <a:solidFill>
                <a:prstClr val="black"/>
              </a:solidFill>
              <a:latin typeface="Calibri"/>
            </a:endParaRPr>
          </a:p>
        </p:txBody>
      </p:sp>
      <p:sp>
        <p:nvSpPr>
          <p:cNvPr id="26631" name="Rectangle 7"/>
          <p:cNvSpPr>
            <a:spLocks noChangeArrowheads="1"/>
          </p:cNvSpPr>
          <p:nvPr/>
        </p:nvSpPr>
        <p:spPr bwMode="auto">
          <a:xfrm>
            <a:off x="1524000" y="4648200"/>
            <a:ext cx="4572000" cy="1295400"/>
          </a:xfrm>
          <a:prstGeom prst="rect">
            <a:avLst/>
          </a:prstGeom>
          <a:solidFill>
            <a:schemeClr val="accent1"/>
          </a:solidFill>
          <a:ln w="9525">
            <a:solidFill>
              <a:schemeClr val="tx1"/>
            </a:solidFill>
            <a:miter lim="800000"/>
            <a:headEnd/>
            <a:tailEnd/>
          </a:ln>
        </p:spPr>
        <p:txBody>
          <a:bodyPr wrap="none" anchor="ctr"/>
          <a:lstStyle/>
          <a:p>
            <a:endParaRPr lang="en-US" altLang="en-US">
              <a:solidFill>
                <a:prstClr val="black"/>
              </a:solidFill>
              <a:latin typeface="Calibri"/>
            </a:endParaRPr>
          </a:p>
        </p:txBody>
      </p:sp>
      <p:sp>
        <p:nvSpPr>
          <p:cNvPr id="26632" name="Rectangle 8"/>
          <p:cNvSpPr>
            <a:spLocks noChangeArrowheads="1"/>
          </p:cNvSpPr>
          <p:nvPr/>
        </p:nvSpPr>
        <p:spPr bwMode="auto">
          <a:xfrm>
            <a:off x="6096000" y="4648200"/>
            <a:ext cx="4572000" cy="1295400"/>
          </a:xfrm>
          <a:prstGeom prst="rect">
            <a:avLst/>
          </a:prstGeom>
          <a:solidFill>
            <a:schemeClr val="accent1"/>
          </a:solidFill>
          <a:ln w="9525">
            <a:solidFill>
              <a:schemeClr val="tx1"/>
            </a:solidFill>
            <a:miter lim="800000"/>
            <a:headEnd/>
            <a:tailEnd/>
          </a:ln>
        </p:spPr>
        <p:txBody>
          <a:bodyPr wrap="none" anchor="ctr"/>
          <a:lstStyle/>
          <a:p>
            <a:endParaRPr lang="en-US" altLang="en-US">
              <a:solidFill>
                <a:prstClr val="black"/>
              </a:solidFill>
              <a:latin typeface="Calibri"/>
            </a:endParaRPr>
          </a:p>
        </p:txBody>
      </p:sp>
      <p:sp>
        <p:nvSpPr>
          <p:cNvPr id="4" name="Rounded Rectangle 3"/>
          <p:cNvSpPr/>
          <p:nvPr/>
        </p:nvSpPr>
        <p:spPr>
          <a:xfrm>
            <a:off x="7239000" y="274638"/>
            <a:ext cx="2971800" cy="15541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latin typeface="Calibri"/>
              </a:rPr>
              <a:t>Ethics???</a:t>
            </a:r>
          </a:p>
          <a:p>
            <a:pPr algn="ctr"/>
            <a:endParaRPr lang="en-US" dirty="0">
              <a:solidFill>
                <a:prstClr val="white"/>
              </a:solidFill>
              <a:latin typeface="Calibri"/>
            </a:endParaRPr>
          </a:p>
          <a:p>
            <a:pPr algn="ctr"/>
            <a:r>
              <a:rPr lang="en-US" dirty="0">
                <a:solidFill>
                  <a:prstClr val="white"/>
                </a:solidFill>
                <a:latin typeface="Calibri"/>
              </a:rPr>
              <a:t>What if this were a trial of a surgery vs. sham procedure?</a:t>
            </a:r>
          </a:p>
        </p:txBody>
      </p:sp>
      <p:sp>
        <p:nvSpPr>
          <p:cNvPr id="3" name="TextBox 2"/>
          <p:cNvSpPr txBox="1"/>
          <p:nvPr/>
        </p:nvSpPr>
        <p:spPr>
          <a:xfrm>
            <a:off x="7665057" y="6376946"/>
            <a:ext cx="3665552" cy="369332"/>
          </a:xfrm>
          <a:prstGeom prst="rect">
            <a:avLst/>
          </a:prstGeom>
          <a:noFill/>
        </p:spPr>
        <p:txBody>
          <a:bodyPr wrap="square" rtlCol="0">
            <a:spAutoFit/>
          </a:bodyPr>
          <a:lstStyle/>
          <a:p>
            <a:r>
              <a:rPr lang="en-US" dirty="0"/>
              <a:t>Also see examples of this with food</a:t>
            </a:r>
          </a:p>
        </p:txBody>
      </p:sp>
    </p:spTree>
    <p:extLst>
      <p:ext uri="{BB962C8B-B14F-4D97-AF65-F5344CB8AC3E}">
        <p14:creationId xmlns:p14="http://schemas.microsoft.com/office/powerpoint/2010/main" val="22307128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xit" presetSubtype="10" fill="hold" grpId="0" nodeType="clickEffect">
                                  <p:stCondLst>
                                    <p:cond delay="0"/>
                                  </p:stCondLst>
                                  <p:childTnLst>
                                    <p:animEffect transition="out" filter="blinds(horizontal)">
                                      <p:cBhvr>
                                        <p:cTn id="6" dur="500"/>
                                        <p:tgtEl>
                                          <p:spTgt spid="26630"/>
                                        </p:tgtEl>
                                      </p:cBhvr>
                                    </p:animEffect>
                                    <p:set>
                                      <p:cBhvr>
                                        <p:cTn id="7" dur="1" fill="hold">
                                          <p:stCondLst>
                                            <p:cond delay="499"/>
                                          </p:stCondLst>
                                        </p:cTn>
                                        <p:tgtEl>
                                          <p:spTgt spid="26630"/>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xit" presetSubtype="10" fill="hold" grpId="0" nodeType="clickEffect">
                                  <p:stCondLst>
                                    <p:cond delay="0"/>
                                  </p:stCondLst>
                                  <p:childTnLst>
                                    <p:animEffect transition="out" filter="blinds(horizontal)">
                                      <p:cBhvr>
                                        <p:cTn id="11" dur="500"/>
                                        <p:tgtEl>
                                          <p:spTgt spid="26631"/>
                                        </p:tgtEl>
                                      </p:cBhvr>
                                    </p:animEffect>
                                    <p:set>
                                      <p:cBhvr>
                                        <p:cTn id="12" dur="1" fill="hold">
                                          <p:stCondLst>
                                            <p:cond delay="499"/>
                                          </p:stCondLst>
                                        </p:cTn>
                                        <p:tgtEl>
                                          <p:spTgt spid="26631"/>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xit" presetSubtype="10" fill="hold" grpId="0" nodeType="clickEffect">
                                  <p:stCondLst>
                                    <p:cond delay="0"/>
                                  </p:stCondLst>
                                  <p:childTnLst>
                                    <p:animEffect transition="out" filter="blinds(horizontal)">
                                      <p:cBhvr>
                                        <p:cTn id="16" dur="500"/>
                                        <p:tgtEl>
                                          <p:spTgt spid="26632"/>
                                        </p:tgtEl>
                                      </p:cBhvr>
                                    </p:animEffect>
                                    <p:set>
                                      <p:cBhvr>
                                        <p:cTn id="17" dur="1" fill="hold">
                                          <p:stCondLst>
                                            <p:cond delay="499"/>
                                          </p:stCondLst>
                                        </p:cTn>
                                        <p:tgtEl>
                                          <p:spTgt spid="26632"/>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0" grpId="0" animBg="1"/>
      <p:bldP spid="26631" grpId="0" animBg="1"/>
      <p:bldP spid="26632" grpId="0" animBg="1"/>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1143000"/>
          </a:xfrm>
        </p:spPr>
        <p:txBody>
          <a:bodyPr/>
          <a:lstStyle/>
          <a:p>
            <a:r>
              <a:rPr lang="en-US" dirty="0"/>
              <a:t>Placebo effects</a:t>
            </a:r>
          </a:p>
        </p:txBody>
      </p:sp>
      <p:sp>
        <p:nvSpPr>
          <p:cNvPr id="3" name="Content Placeholder 2"/>
          <p:cNvSpPr>
            <a:spLocks noGrp="1"/>
          </p:cNvSpPr>
          <p:nvPr>
            <p:ph idx="1"/>
          </p:nvPr>
        </p:nvSpPr>
        <p:spPr>
          <a:xfrm>
            <a:off x="1152383" y="1133061"/>
            <a:ext cx="9677293" cy="5562600"/>
          </a:xfrm>
        </p:spPr>
        <p:txBody>
          <a:bodyPr/>
          <a:lstStyle/>
          <a:p>
            <a:r>
              <a:rPr lang="en-US" dirty="0"/>
              <a:t>Based on expectations &amp; learning</a:t>
            </a:r>
          </a:p>
          <a:p>
            <a:pPr lvl="1"/>
            <a:r>
              <a:rPr lang="en-US" dirty="0"/>
              <a:t>Expectations influence the quality &amp; magnitude of the effect</a:t>
            </a:r>
          </a:p>
          <a:p>
            <a:pPr lvl="2"/>
            <a:r>
              <a:rPr lang="en-US" dirty="0"/>
              <a:t>Ex: $10 vs. 10cents, injection vs. pill</a:t>
            </a:r>
          </a:p>
          <a:p>
            <a:pPr lvl="1"/>
            <a:r>
              <a:rPr lang="en-US" dirty="0"/>
              <a:t>Remember classical conditioning?</a:t>
            </a:r>
          </a:p>
          <a:p>
            <a:pPr lvl="1"/>
            <a:endParaRPr lang="en-US" dirty="0"/>
          </a:p>
          <a:p>
            <a:pPr lvl="1"/>
            <a:endParaRPr lang="en-US" dirty="0"/>
          </a:p>
          <a:p>
            <a:pPr lvl="1"/>
            <a:endParaRPr lang="en-US" dirty="0"/>
          </a:p>
          <a:p>
            <a:pPr lvl="1"/>
            <a:endParaRPr lang="en-US" dirty="0"/>
          </a:p>
          <a:p>
            <a:pPr lvl="1"/>
            <a:endParaRPr lang="en-US" sz="1800" dirty="0"/>
          </a:p>
          <a:p>
            <a:pPr lvl="1"/>
            <a:r>
              <a:rPr lang="en-US" dirty="0"/>
              <a:t>Like other learned reactions, placebo effects fade over time</a:t>
            </a:r>
          </a:p>
          <a:p>
            <a:pPr lvl="1"/>
            <a:endParaRPr lang="en-US" dirty="0"/>
          </a:p>
        </p:txBody>
      </p:sp>
      <p:sp>
        <p:nvSpPr>
          <p:cNvPr id="4" name="Rounded Rectangle 3"/>
          <p:cNvSpPr/>
          <p:nvPr/>
        </p:nvSpPr>
        <p:spPr>
          <a:xfrm>
            <a:off x="2561918" y="3415748"/>
            <a:ext cx="7277100" cy="16002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400" dirty="0">
                <a:solidFill>
                  <a:prstClr val="white"/>
                </a:solidFill>
                <a:latin typeface="Calibri"/>
              </a:rPr>
              <a:t>In pain perception, expectations can stimulate or inhibit endorphins &amp; other endogenous pain reduction</a:t>
            </a:r>
          </a:p>
          <a:p>
            <a:pPr algn="ctr"/>
            <a:endParaRPr lang="en-US" sz="1600" dirty="0">
              <a:solidFill>
                <a:prstClr val="white"/>
              </a:solidFill>
              <a:latin typeface="Calibri"/>
            </a:endParaRPr>
          </a:p>
          <a:p>
            <a:pPr algn="ctr"/>
            <a:r>
              <a:rPr lang="en-US" sz="2400" dirty="0">
                <a:solidFill>
                  <a:prstClr val="white"/>
                </a:solidFill>
                <a:latin typeface="Calibri"/>
              </a:rPr>
              <a:t>Blocking endorphins blocks the placebo effect</a:t>
            </a:r>
          </a:p>
        </p:txBody>
      </p:sp>
    </p:spTree>
    <p:extLst>
      <p:ext uri="{BB962C8B-B14F-4D97-AF65-F5344CB8AC3E}">
        <p14:creationId xmlns:p14="http://schemas.microsoft.com/office/powerpoint/2010/main" val="4256012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Pain &amp; Belief</a:t>
            </a:r>
          </a:p>
        </p:txBody>
      </p:sp>
      <p:sp>
        <p:nvSpPr>
          <p:cNvPr id="3" name="Content Placeholder 2"/>
          <p:cNvSpPr>
            <a:spLocks noGrp="1"/>
          </p:cNvSpPr>
          <p:nvPr>
            <p:ph idx="1"/>
          </p:nvPr>
        </p:nvSpPr>
        <p:spPr>
          <a:xfrm>
            <a:off x="979336" y="1504785"/>
            <a:ext cx="5562600" cy="4525963"/>
          </a:xfrm>
        </p:spPr>
        <p:txBody>
          <a:bodyPr>
            <a:normAutofit/>
          </a:bodyPr>
          <a:lstStyle/>
          <a:p>
            <a:r>
              <a:rPr lang="en-US" dirty="0">
                <a:solidFill>
                  <a:schemeClr val="accent1">
                    <a:lumMod val="75000"/>
                  </a:schemeClr>
                </a:solidFill>
              </a:rPr>
              <a:t>If people get genuine pain relief from placebo treatments, should we prescribe them?</a:t>
            </a:r>
          </a:p>
          <a:p>
            <a:endParaRPr lang="en-US" dirty="0"/>
          </a:p>
          <a:p>
            <a:r>
              <a:rPr lang="en-US" dirty="0">
                <a:solidFill>
                  <a:srgbClr val="00B050"/>
                </a:solidFill>
              </a:rPr>
              <a:t>Should doctors work harder to persuade, motivate &amp; inspire their patients?</a:t>
            </a:r>
          </a:p>
        </p:txBody>
      </p:sp>
      <p:pic>
        <p:nvPicPr>
          <p:cNvPr id="16386" name="Picture 2" descr="http://fc01.deviantart.net/fs70/i/2012/074/f/0/snake_oil_ad_by_emptysamurai-d4sm7bi.png"/>
          <p:cNvPicPr>
            <a:picLocks noChangeAspect="1" noChangeArrowheads="1"/>
          </p:cNvPicPr>
          <p:nvPr/>
        </p:nvPicPr>
        <p:blipFill>
          <a:blip r:embed="rId2" cstate="print"/>
          <a:srcRect/>
          <a:stretch>
            <a:fillRect/>
          </a:stretch>
        </p:blipFill>
        <p:spPr bwMode="auto">
          <a:xfrm>
            <a:off x="7955279" y="1648643"/>
            <a:ext cx="2743200" cy="4238245"/>
          </a:xfrm>
          <a:prstGeom prst="rect">
            <a:avLst/>
          </a:prstGeom>
          <a:noFill/>
        </p:spPr>
      </p:pic>
    </p:spTree>
    <p:extLst>
      <p:ext uri="{BB962C8B-B14F-4D97-AF65-F5344CB8AC3E}">
        <p14:creationId xmlns:p14="http://schemas.microsoft.com/office/powerpoint/2010/main" val="19275502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848600" y="4367213"/>
            <a:ext cx="2667000" cy="2486025"/>
          </a:xfrm>
          <a:prstGeom prst="rect">
            <a:avLst/>
          </a:prstGeom>
        </p:spPr>
      </p:pic>
      <p:sp>
        <p:nvSpPr>
          <p:cNvPr id="64514" name="Rectangle 2"/>
          <p:cNvSpPr>
            <a:spLocks noGrp="1" noChangeArrowheads="1"/>
          </p:cNvSpPr>
          <p:nvPr>
            <p:ph type="title"/>
          </p:nvPr>
        </p:nvSpPr>
        <p:spPr>
          <a:xfrm>
            <a:off x="2057401" y="381000"/>
            <a:ext cx="8183563" cy="762000"/>
          </a:xfrm>
        </p:spPr>
        <p:txBody>
          <a:bodyPr/>
          <a:lstStyle/>
          <a:p>
            <a:pPr algn="l" eaLnBrk="1" hangingPunct="1"/>
            <a:r>
              <a:rPr lang="en-US" altLang="en-US"/>
              <a:t>Hypnosis</a:t>
            </a:r>
          </a:p>
        </p:txBody>
      </p:sp>
      <p:sp>
        <p:nvSpPr>
          <p:cNvPr id="38915" name="Rectangle 3"/>
          <p:cNvSpPr>
            <a:spLocks noGrp="1" noChangeArrowheads="1"/>
          </p:cNvSpPr>
          <p:nvPr>
            <p:ph idx="1"/>
          </p:nvPr>
        </p:nvSpPr>
        <p:spPr>
          <a:xfrm>
            <a:off x="529937" y="1371599"/>
            <a:ext cx="8465127" cy="4835525"/>
          </a:xfrm>
        </p:spPr>
        <p:txBody>
          <a:bodyPr rtlCol="0">
            <a:normAutofit/>
          </a:bodyPr>
          <a:lstStyle/>
          <a:p>
            <a:pPr eaLnBrk="1" fontAlgn="auto" hangingPunct="1">
              <a:lnSpc>
                <a:spcPct val="90000"/>
              </a:lnSpc>
              <a:spcAft>
                <a:spcPts val="0"/>
              </a:spcAft>
              <a:buFont typeface="Arial" panose="020B0604020202020204" pitchFamily="34" charset="0"/>
              <a:buChar char="•"/>
              <a:defRPr/>
            </a:pPr>
            <a:r>
              <a:rPr lang="en-US" altLang="en-US" dirty="0"/>
              <a:t>Originated in 1830s France</a:t>
            </a:r>
          </a:p>
          <a:p>
            <a:pPr eaLnBrk="1" fontAlgn="auto" hangingPunct="1">
              <a:lnSpc>
                <a:spcPct val="90000"/>
              </a:lnSpc>
              <a:spcAft>
                <a:spcPts val="0"/>
              </a:spcAft>
              <a:buFont typeface="Arial" panose="020B0604020202020204" pitchFamily="34" charset="0"/>
              <a:buChar char="•"/>
              <a:defRPr/>
            </a:pPr>
            <a:r>
              <a:rPr lang="en-US" altLang="en-US" dirty="0"/>
              <a:t>Franz Mesmer would perform tricks</a:t>
            </a:r>
          </a:p>
          <a:p>
            <a:pPr eaLnBrk="1" fontAlgn="auto" hangingPunct="1">
              <a:lnSpc>
                <a:spcPct val="90000"/>
              </a:lnSpc>
              <a:spcAft>
                <a:spcPts val="0"/>
              </a:spcAft>
              <a:buNone/>
              <a:defRPr/>
            </a:pPr>
            <a:r>
              <a:rPr lang="en-US" altLang="en-US" dirty="0"/>
              <a:t>	 and “Mesmerize” people</a:t>
            </a:r>
          </a:p>
          <a:p>
            <a:pPr lvl="1" eaLnBrk="1" fontAlgn="auto" hangingPunct="1">
              <a:lnSpc>
                <a:spcPct val="90000"/>
              </a:lnSpc>
              <a:spcAft>
                <a:spcPts val="0"/>
              </a:spcAft>
              <a:buFont typeface="Arial" panose="020B0604020202020204" pitchFamily="34" charset="0"/>
              <a:buChar char="–"/>
              <a:defRPr/>
            </a:pPr>
            <a:r>
              <a:rPr lang="en-US" altLang="en-US" dirty="0"/>
              <a:t>Even used as </a:t>
            </a:r>
            <a:r>
              <a:rPr lang="en-US" altLang="en-US" u="sng" dirty="0"/>
              <a:t>anesthetic</a:t>
            </a:r>
            <a:r>
              <a:rPr lang="en-US" altLang="en-US" dirty="0"/>
              <a:t> by surgeons</a:t>
            </a:r>
          </a:p>
          <a:p>
            <a:pPr lvl="1" eaLnBrk="1" fontAlgn="auto" hangingPunct="1">
              <a:lnSpc>
                <a:spcPct val="90000"/>
              </a:lnSpc>
              <a:spcAft>
                <a:spcPts val="0"/>
              </a:spcAft>
              <a:buFont typeface="Arial" panose="020B0604020202020204" pitchFamily="34" charset="0"/>
              <a:buChar char="–"/>
              <a:defRPr/>
            </a:pPr>
            <a:r>
              <a:rPr lang="en-US" altLang="en-US" dirty="0"/>
              <a:t>Popularity waned w/ advent of chemical anesthetics</a:t>
            </a:r>
          </a:p>
          <a:p>
            <a:pPr eaLnBrk="1" fontAlgn="auto" hangingPunct="1">
              <a:lnSpc>
                <a:spcPct val="90000"/>
              </a:lnSpc>
              <a:spcAft>
                <a:spcPts val="0"/>
              </a:spcAft>
              <a:buFont typeface="Arial" panose="020B0604020202020204" pitchFamily="34" charset="0"/>
              <a:buChar char="•"/>
              <a:defRPr/>
            </a:pPr>
            <a:endParaRPr lang="en-US" altLang="en-US" dirty="0"/>
          </a:p>
          <a:p>
            <a:pPr eaLnBrk="1" fontAlgn="auto" hangingPunct="1">
              <a:lnSpc>
                <a:spcPct val="90000"/>
              </a:lnSpc>
              <a:spcAft>
                <a:spcPts val="0"/>
              </a:spcAft>
              <a:buFont typeface="Arial" panose="020B0604020202020204" pitchFamily="34" charset="0"/>
              <a:buChar char="•"/>
              <a:defRPr/>
            </a:pPr>
            <a:r>
              <a:rPr lang="en-US" altLang="en-US" dirty="0"/>
              <a:t>Freud used hypnosis as treatment for mental illness</a:t>
            </a:r>
          </a:p>
          <a:p>
            <a:pPr eaLnBrk="1" fontAlgn="auto" hangingPunct="1">
              <a:lnSpc>
                <a:spcPct val="90000"/>
              </a:lnSpc>
              <a:spcAft>
                <a:spcPts val="0"/>
              </a:spcAft>
              <a:buFont typeface="Arial" panose="020B0604020202020204" pitchFamily="34" charset="0"/>
              <a:buChar char="•"/>
              <a:defRPr/>
            </a:pPr>
            <a:r>
              <a:rPr lang="en-US" altLang="en-US" dirty="0"/>
              <a:t>Has gone in and out of fashion over time</a:t>
            </a:r>
          </a:p>
          <a:p>
            <a:pPr eaLnBrk="1" fontAlgn="auto" hangingPunct="1">
              <a:lnSpc>
                <a:spcPct val="90000"/>
              </a:lnSpc>
              <a:spcAft>
                <a:spcPts val="0"/>
              </a:spcAft>
              <a:buFont typeface="Arial" panose="020B0604020202020204" pitchFamily="34" charset="0"/>
              <a:buChar char="•"/>
              <a:defRPr/>
            </a:pPr>
            <a:r>
              <a:rPr lang="en-US" altLang="en-US" dirty="0"/>
              <a:t>Currently, very controversial</a:t>
            </a:r>
          </a:p>
        </p:txBody>
      </p:sp>
      <p:pic>
        <p:nvPicPr>
          <p:cNvPr id="645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9600" y="152401"/>
            <a:ext cx="2286000" cy="287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42481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1981200" y="152400"/>
            <a:ext cx="8229600" cy="762000"/>
          </a:xfrm>
        </p:spPr>
        <p:txBody>
          <a:bodyPr/>
          <a:lstStyle/>
          <a:p>
            <a:pPr eaLnBrk="1" hangingPunct="1"/>
            <a:r>
              <a:rPr lang="en-US" altLang="en-US" dirty="0"/>
              <a:t>Hypnosis</a:t>
            </a:r>
          </a:p>
        </p:txBody>
      </p:sp>
      <p:sp>
        <p:nvSpPr>
          <p:cNvPr id="11267" name="Rectangle 3"/>
          <p:cNvSpPr>
            <a:spLocks noGrp="1" noChangeArrowheads="1"/>
          </p:cNvSpPr>
          <p:nvPr>
            <p:ph idx="1"/>
          </p:nvPr>
        </p:nvSpPr>
        <p:spPr>
          <a:xfrm>
            <a:off x="1752600" y="990601"/>
            <a:ext cx="8686800" cy="5140325"/>
          </a:xfrm>
        </p:spPr>
        <p:txBody>
          <a:bodyPr rtlCol="0">
            <a:normAutofit fontScale="92500" lnSpcReduction="20000"/>
          </a:bodyPr>
          <a:lstStyle/>
          <a:p>
            <a:pPr marL="182880" indent="-182880" eaLnBrk="1" fontAlgn="auto" hangingPunct="1">
              <a:lnSpc>
                <a:spcPct val="120000"/>
              </a:lnSpc>
              <a:spcAft>
                <a:spcPts val="0"/>
              </a:spcAft>
              <a:buFont typeface="Arial" pitchFamily="34" charset="0"/>
              <a:buChar char="•"/>
              <a:defRPr/>
            </a:pPr>
            <a:r>
              <a:rPr lang="en-US" altLang="en-US" sz="2800" dirty="0"/>
              <a:t>Some see it as </a:t>
            </a:r>
            <a:r>
              <a:rPr lang="en-US" altLang="en-US" sz="2800" u="sng" dirty="0">
                <a:solidFill>
                  <a:schemeClr val="tx1">
                    <a:lumMod val="75000"/>
                    <a:lumOff val="25000"/>
                  </a:schemeClr>
                </a:solidFill>
              </a:rPr>
              <a:t>role-playing</a:t>
            </a:r>
          </a:p>
          <a:p>
            <a:pPr marL="182880" indent="-182880" eaLnBrk="1" fontAlgn="auto" hangingPunct="1">
              <a:lnSpc>
                <a:spcPct val="120000"/>
              </a:lnSpc>
              <a:spcAft>
                <a:spcPts val="0"/>
              </a:spcAft>
              <a:buFont typeface="Arial" pitchFamily="34" charset="0"/>
              <a:buChar char="•"/>
              <a:defRPr/>
            </a:pPr>
            <a:r>
              <a:rPr lang="en-US" altLang="en-US" sz="2800" dirty="0"/>
              <a:t>Some see it as an </a:t>
            </a:r>
            <a:r>
              <a:rPr lang="en-US" altLang="en-US" sz="2800" u="sng" dirty="0">
                <a:solidFill>
                  <a:srgbClr val="008080"/>
                </a:solidFill>
              </a:rPr>
              <a:t>altered state of consciousness</a:t>
            </a:r>
          </a:p>
          <a:p>
            <a:pPr lvl="1" indent="-182880" eaLnBrk="1" fontAlgn="auto" hangingPunct="1">
              <a:lnSpc>
                <a:spcPct val="120000"/>
              </a:lnSpc>
              <a:spcAft>
                <a:spcPts val="0"/>
              </a:spcAft>
              <a:buFont typeface="Arial" pitchFamily="34" charset="0"/>
              <a:buChar char="•"/>
              <a:defRPr/>
            </a:pPr>
            <a:r>
              <a:rPr lang="en-US" altLang="en-US" sz="2400" dirty="0">
                <a:solidFill>
                  <a:schemeClr val="tx2"/>
                </a:solidFill>
              </a:rPr>
              <a:t>Brain imaging studies support the altered-consciousness view, but there are differences among people (some more suggestible) </a:t>
            </a:r>
          </a:p>
          <a:p>
            <a:pPr marL="182880" indent="-182880" eaLnBrk="1" fontAlgn="auto" hangingPunct="1">
              <a:lnSpc>
                <a:spcPct val="120000"/>
              </a:lnSpc>
              <a:spcAft>
                <a:spcPts val="0"/>
              </a:spcAft>
              <a:buFont typeface="Arial" pitchFamily="34" charset="0"/>
              <a:buChar char="•"/>
              <a:defRPr/>
            </a:pPr>
            <a:r>
              <a:rPr lang="en-US" altLang="en-US" sz="2800" dirty="0"/>
              <a:t>Others see it as a </a:t>
            </a:r>
            <a:r>
              <a:rPr lang="en-US" altLang="en-US" sz="2800" u="sng" dirty="0">
                <a:solidFill>
                  <a:srgbClr val="008080"/>
                </a:solidFill>
              </a:rPr>
              <a:t>trait</a:t>
            </a:r>
            <a:r>
              <a:rPr lang="en-US" altLang="en-US" sz="2800" dirty="0"/>
              <a:t> – a characteristic of some people who respond well to suggestion</a:t>
            </a:r>
          </a:p>
          <a:p>
            <a:pPr marL="182880" indent="-182880" eaLnBrk="1" fontAlgn="auto" hangingPunct="1">
              <a:lnSpc>
                <a:spcPct val="120000"/>
              </a:lnSpc>
              <a:spcAft>
                <a:spcPts val="0"/>
              </a:spcAft>
              <a:buFont typeface="Arial" pitchFamily="34" charset="0"/>
              <a:buChar char="•"/>
              <a:defRPr/>
            </a:pPr>
            <a:endParaRPr lang="en-US" altLang="en-US" sz="1900" dirty="0"/>
          </a:p>
          <a:p>
            <a:pPr marL="182880" indent="-182880" eaLnBrk="1" fontAlgn="auto" hangingPunct="1">
              <a:lnSpc>
                <a:spcPct val="120000"/>
              </a:lnSpc>
              <a:spcAft>
                <a:spcPts val="0"/>
              </a:spcAft>
              <a:buFont typeface="Arial" pitchFamily="34" charset="0"/>
              <a:buChar char="•"/>
              <a:defRPr/>
            </a:pPr>
            <a:r>
              <a:rPr lang="en-US" altLang="en-US" sz="2800" dirty="0"/>
              <a:t>Regardless, hypnotherapists believe it can be beneficial</a:t>
            </a:r>
            <a:endParaRPr lang="en-US" altLang="en-US" sz="800" dirty="0"/>
          </a:p>
          <a:p>
            <a:pPr lvl="1" indent="-182880" eaLnBrk="1" fontAlgn="auto" hangingPunct="1">
              <a:lnSpc>
                <a:spcPct val="120000"/>
              </a:lnSpc>
              <a:spcAft>
                <a:spcPts val="0"/>
              </a:spcAft>
              <a:buFont typeface="Arial" pitchFamily="34" charset="0"/>
              <a:buChar char="•"/>
              <a:defRPr/>
            </a:pPr>
            <a:r>
              <a:rPr lang="en-US" altLang="en-US" sz="3200" dirty="0">
                <a:solidFill>
                  <a:srgbClr val="C00000"/>
                </a:solidFill>
              </a:rPr>
              <a:t>Patients’ </a:t>
            </a:r>
            <a:r>
              <a:rPr lang="en-US" altLang="en-US" sz="3200" u="sng" dirty="0">
                <a:solidFill>
                  <a:srgbClr val="C00000"/>
                </a:solidFill>
              </a:rPr>
              <a:t>expectations</a:t>
            </a:r>
            <a:r>
              <a:rPr lang="en-US" altLang="en-US" sz="3200" dirty="0">
                <a:solidFill>
                  <a:srgbClr val="C00000"/>
                </a:solidFill>
              </a:rPr>
              <a:t> play a big part</a:t>
            </a:r>
          </a:p>
          <a:p>
            <a:pPr lvl="1" indent="-182880" eaLnBrk="1" fontAlgn="auto" hangingPunct="1">
              <a:lnSpc>
                <a:spcPct val="120000"/>
              </a:lnSpc>
              <a:spcAft>
                <a:spcPts val="0"/>
              </a:spcAft>
              <a:buFont typeface="Arial" pitchFamily="34" charset="0"/>
              <a:buChar char="•"/>
              <a:defRPr/>
            </a:pPr>
            <a:r>
              <a:rPr lang="en-US" altLang="en-US" sz="3200" dirty="0">
                <a:solidFill>
                  <a:srgbClr val="C00000"/>
                </a:solidFill>
              </a:rPr>
              <a:t>Any benefits may result from the combination of </a:t>
            </a:r>
            <a:r>
              <a:rPr lang="en-US" altLang="en-US" sz="3200" u="sng" dirty="0">
                <a:solidFill>
                  <a:srgbClr val="C00000"/>
                </a:solidFill>
              </a:rPr>
              <a:t>placebo, relaxation, and focus</a:t>
            </a:r>
          </a:p>
          <a:p>
            <a:pPr marL="182880" indent="-182880" eaLnBrk="1" fontAlgn="auto" hangingPunct="1">
              <a:lnSpc>
                <a:spcPct val="120000"/>
              </a:lnSpc>
              <a:spcAft>
                <a:spcPts val="0"/>
              </a:spcAft>
              <a:buFont typeface="Arial" pitchFamily="34" charset="0"/>
              <a:buChar char="•"/>
              <a:defRPr/>
            </a:pPr>
            <a:endParaRPr lang="en-US" altLang="en-US" sz="2800" dirty="0"/>
          </a:p>
        </p:txBody>
      </p:sp>
    </p:spTree>
    <p:extLst>
      <p:ext uri="{BB962C8B-B14F-4D97-AF65-F5344CB8AC3E}">
        <p14:creationId xmlns:p14="http://schemas.microsoft.com/office/powerpoint/2010/main" val="40691720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http://4.bp.blogspot.com/-GY7JUQElqiM/UVkYbind6EI/AAAAAAAABYg/PgqWo4S4TeY/s1600/eyeroll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4564" y="152400"/>
            <a:ext cx="5476875" cy="490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3" name="Rectangle 1"/>
          <p:cNvSpPr>
            <a:spLocks noChangeArrowheads="1"/>
          </p:cNvSpPr>
          <p:nvPr/>
        </p:nvSpPr>
        <p:spPr bwMode="auto">
          <a:xfrm>
            <a:off x="3060700" y="6242051"/>
            <a:ext cx="8864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a:latin typeface="Arial" charset="0"/>
                <a:hlinkClick r:id="rId3"/>
              </a:rPr>
              <a:t>http://ist-socrates.berkeley.edu/~kihlstrm/PDFfiles/Hypnotizability/SHSSC%20Script.pdf</a:t>
            </a:r>
            <a:endParaRPr lang="en-US" altLang="en-US" sz="1400">
              <a:latin typeface="Arial" charset="0"/>
            </a:endParaRPr>
          </a:p>
          <a:p>
            <a:pPr eaLnBrk="1" hangingPunct="1">
              <a:spcBef>
                <a:spcPct val="0"/>
              </a:spcBef>
              <a:buFontTx/>
              <a:buNone/>
            </a:pPr>
            <a:endParaRPr lang="en-US" altLang="en-US" sz="1400">
              <a:latin typeface="Arial" charset="0"/>
            </a:endParaRPr>
          </a:p>
        </p:txBody>
      </p:sp>
      <p:sp>
        <p:nvSpPr>
          <p:cNvPr id="3" name="Rectangle 2"/>
          <p:cNvSpPr/>
          <p:nvPr/>
        </p:nvSpPr>
        <p:spPr>
          <a:xfrm>
            <a:off x="1524000" y="304801"/>
            <a:ext cx="2743200" cy="49133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When you hold your head still, face forward, and look up toward your eyebrows &amp; the top of your head, how much white is visible?</a:t>
            </a:r>
          </a:p>
          <a:p>
            <a:pPr algn="ctr">
              <a:defRPr/>
            </a:pPr>
            <a:endParaRPr lang="en-US" dirty="0"/>
          </a:p>
          <a:p>
            <a:pPr algn="ctr">
              <a:defRPr/>
            </a:pPr>
            <a:r>
              <a:rPr lang="en-US" dirty="0"/>
              <a:t>This quick &amp; goofy test is associated with susceptibility to hypnotism</a:t>
            </a:r>
          </a:p>
          <a:p>
            <a:pPr algn="ctr">
              <a:defRPr/>
            </a:pPr>
            <a:endParaRPr lang="en-US" dirty="0"/>
          </a:p>
          <a:p>
            <a:pPr algn="ctr">
              <a:defRPr/>
            </a:pPr>
            <a:r>
              <a:rPr lang="en-US" dirty="0"/>
              <a:t>People on the 0-1 end are likely to be less hypnotizable than people on the 3-4 end </a:t>
            </a:r>
          </a:p>
        </p:txBody>
      </p:sp>
      <p:sp>
        <p:nvSpPr>
          <p:cNvPr id="4" name="Rectangle 3"/>
          <p:cNvSpPr/>
          <p:nvPr/>
        </p:nvSpPr>
        <p:spPr>
          <a:xfrm>
            <a:off x="4656138" y="5354638"/>
            <a:ext cx="5562600" cy="75406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US" dirty="0"/>
              <a:t>The more established method is to complete an induction like the Stanford Scale</a:t>
            </a:r>
          </a:p>
        </p:txBody>
      </p:sp>
    </p:spTree>
    <p:extLst>
      <p:ext uri="{BB962C8B-B14F-4D97-AF65-F5344CB8AC3E}">
        <p14:creationId xmlns:p14="http://schemas.microsoft.com/office/powerpoint/2010/main" val="29570274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a:xfrm>
            <a:off x="2017714" y="-76200"/>
            <a:ext cx="8181975" cy="762000"/>
          </a:xfrm>
        </p:spPr>
        <p:txBody>
          <a:bodyPr rtlCol="0">
            <a:normAutofit fontScale="90000"/>
          </a:bodyPr>
          <a:lstStyle/>
          <a:p>
            <a:pPr>
              <a:defRPr/>
            </a:pPr>
            <a:r>
              <a:rPr lang="en-US" dirty="0"/>
              <a:t>Medical Treatments for Chronic Pain</a:t>
            </a:r>
          </a:p>
        </p:txBody>
      </p:sp>
      <p:sp>
        <p:nvSpPr>
          <p:cNvPr id="55299" name="Rectangle 3"/>
          <p:cNvSpPr>
            <a:spLocks noGrp="1" noChangeArrowheads="1"/>
          </p:cNvSpPr>
          <p:nvPr>
            <p:ph idx="1"/>
          </p:nvPr>
        </p:nvSpPr>
        <p:spPr>
          <a:xfrm>
            <a:off x="1828800" y="838200"/>
            <a:ext cx="8229600" cy="4572000"/>
          </a:xfrm>
        </p:spPr>
        <p:txBody>
          <a:bodyPr>
            <a:normAutofit fontScale="92500" lnSpcReduction="20000"/>
          </a:bodyPr>
          <a:lstStyle/>
          <a:p>
            <a:pPr marL="182563" indent="-182563"/>
            <a:r>
              <a:rPr lang="en-US" altLang="en-US" sz="2800" b="1" dirty="0"/>
              <a:t>Medications </a:t>
            </a:r>
            <a:r>
              <a:rPr lang="en-US" altLang="en-US" sz="2800" dirty="0"/>
              <a:t>(ex: analgesics, opiates)</a:t>
            </a:r>
          </a:p>
          <a:p>
            <a:pPr lvl="1" indent="-182563">
              <a:buFont typeface="Arial" charset="0"/>
              <a:buChar char="•"/>
            </a:pPr>
            <a:r>
              <a:rPr lang="en-US" altLang="en-US" sz="2400" dirty="0" err="1"/>
              <a:t>Underprescribed</a:t>
            </a:r>
            <a:r>
              <a:rPr lang="en-US" altLang="en-US" sz="2400" dirty="0"/>
              <a:t> &amp; Overprescribed</a:t>
            </a:r>
          </a:p>
          <a:p>
            <a:pPr lvl="1" indent="-182563">
              <a:buFont typeface="Arial" charset="0"/>
              <a:buChar char="•"/>
            </a:pPr>
            <a:r>
              <a:rPr lang="en-US" altLang="en-US" sz="2400" dirty="0"/>
              <a:t>Patients may resist taking meds</a:t>
            </a:r>
          </a:p>
          <a:p>
            <a:pPr marL="1187450" lvl="3" indent="-182563">
              <a:buFont typeface="Arial" charset="0"/>
              <a:buChar char="•"/>
            </a:pPr>
            <a:r>
              <a:rPr lang="en-US" altLang="en-US" sz="1800" dirty="0"/>
              <a:t>Beliefs about toughness/deservedness</a:t>
            </a:r>
          </a:p>
          <a:p>
            <a:pPr marL="1187450" lvl="3" indent="-182563">
              <a:buFont typeface="Arial" charset="0"/>
              <a:buChar char="•"/>
            </a:pPr>
            <a:r>
              <a:rPr lang="en-US" altLang="en-US" sz="1800" dirty="0"/>
              <a:t>Fear of side effects/addiction </a:t>
            </a:r>
          </a:p>
          <a:p>
            <a:pPr marL="1187450" lvl="3" indent="-182563">
              <a:buFont typeface="Arial" charset="0"/>
              <a:buChar char="•"/>
            </a:pPr>
            <a:r>
              <a:rPr lang="en-US" altLang="en-US" sz="1800" dirty="0"/>
              <a:t>Try to ration in case things get worse</a:t>
            </a:r>
          </a:p>
          <a:p>
            <a:pPr marL="182563" indent="-182563"/>
            <a:r>
              <a:rPr lang="en-US" altLang="en-US" sz="2800" b="1" dirty="0"/>
              <a:t>Surgeries</a:t>
            </a:r>
          </a:p>
          <a:p>
            <a:pPr lvl="1" indent="-182563">
              <a:buFont typeface="Arial" charset="0"/>
              <a:buChar char="•"/>
            </a:pPr>
            <a:r>
              <a:rPr lang="en-US" altLang="en-US" sz="2400" dirty="0"/>
              <a:t>Severing nerves to decrease transmission</a:t>
            </a:r>
          </a:p>
          <a:p>
            <a:pPr lvl="1" indent="-182563">
              <a:buFont typeface="Arial" charset="0"/>
              <a:buChar char="•"/>
            </a:pPr>
            <a:r>
              <a:rPr lang="en-US" altLang="en-US" sz="2400" dirty="0"/>
              <a:t>Limited benefits</a:t>
            </a:r>
          </a:p>
          <a:p>
            <a:pPr marL="182563" indent="-182563"/>
            <a:r>
              <a:rPr lang="en-US" altLang="en-US" sz="2800" b="1" dirty="0"/>
              <a:t>Additional meds to treat </a:t>
            </a:r>
            <a:r>
              <a:rPr lang="en-US" altLang="en-US" sz="2800" b="1" u="sng" dirty="0"/>
              <a:t>related issues</a:t>
            </a:r>
            <a:r>
              <a:rPr lang="en-US" altLang="en-US" sz="2800" b="1" dirty="0"/>
              <a:t> </a:t>
            </a:r>
          </a:p>
          <a:p>
            <a:pPr lvl="1" indent="-182563">
              <a:buFont typeface="Arial" charset="0"/>
              <a:buChar char="•"/>
            </a:pPr>
            <a:r>
              <a:rPr lang="en-US" altLang="en-US" sz="2400" dirty="0"/>
              <a:t>Anxiety (ex: Joey vs me)</a:t>
            </a:r>
          </a:p>
          <a:p>
            <a:pPr lvl="1" indent="-182563">
              <a:buFont typeface="Arial" charset="0"/>
              <a:buChar char="•"/>
            </a:pPr>
            <a:r>
              <a:rPr lang="en-US" altLang="en-US" sz="2400" dirty="0"/>
              <a:t>PTSD</a:t>
            </a:r>
          </a:p>
          <a:p>
            <a:pPr lvl="1" indent="-182563">
              <a:buFont typeface="Arial" charset="0"/>
              <a:buChar char="•"/>
            </a:pPr>
            <a:r>
              <a:rPr lang="en-US" altLang="en-US" sz="2400" dirty="0"/>
              <a:t>Depression</a:t>
            </a:r>
          </a:p>
        </p:txBody>
      </p:sp>
      <p:sp>
        <p:nvSpPr>
          <p:cNvPr id="3" name="Rounded Rectangle 2"/>
          <p:cNvSpPr/>
          <p:nvPr/>
        </p:nvSpPr>
        <p:spPr>
          <a:xfrm>
            <a:off x="7696200" y="1295400"/>
            <a:ext cx="2743200" cy="2057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Placebo effects can  contribute to the effectiveness  of all of these treatments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1981200" y="38100"/>
            <a:ext cx="8229600" cy="1143000"/>
          </a:xfrm>
        </p:spPr>
        <p:txBody>
          <a:bodyPr/>
          <a:lstStyle/>
          <a:p>
            <a:pPr eaLnBrk="1" hangingPunct="1"/>
            <a:r>
              <a:rPr lang="en-US" altLang="en-US"/>
              <a:t>Physical Therapy &amp; Exercise</a:t>
            </a:r>
          </a:p>
        </p:txBody>
      </p:sp>
      <p:sp>
        <p:nvSpPr>
          <p:cNvPr id="21507" name="Content Placeholder 2"/>
          <p:cNvSpPr>
            <a:spLocks noGrp="1"/>
          </p:cNvSpPr>
          <p:nvPr>
            <p:ph idx="1"/>
          </p:nvPr>
        </p:nvSpPr>
        <p:spPr>
          <a:xfrm>
            <a:off x="2438400" y="1181100"/>
            <a:ext cx="7772400" cy="4876800"/>
          </a:xfrm>
        </p:spPr>
        <p:txBody>
          <a:bodyPr rtlCol="0">
            <a:normAutofit fontScale="92500" lnSpcReduction="10000"/>
          </a:bodyPr>
          <a:lstStyle/>
          <a:p>
            <a:pPr>
              <a:defRPr/>
            </a:pPr>
            <a:r>
              <a:rPr lang="en-US" altLang="en-US" dirty="0"/>
              <a:t>Exercise improves </a:t>
            </a:r>
            <a:r>
              <a:rPr lang="en-US" altLang="en-US" b="1" dirty="0">
                <a:solidFill>
                  <a:srgbClr val="FF0000"/>
                </a:solidFill>
              </a:rPr>
              <a:t>cardiovascular reactivity</a:t>
            </a:r>
            <a:r>
              <a:rPr lang="en-US" altLang="en-US" dirty="0"/>
              <a:t>, making stress less damaging</a:t>
            </a:r>
          </a:p>
          <a:p>
            <a:pPr>
              <a:defRPr/>
            </a:pPr>
            <a:r>
              <a:rPr lang="en-US" altLang="en-US" dirty="0"/>
              <a:t>Can also be a coping method</a:t>
            </a:r>
          </a:p>
          <a:p>
            <a:pPr>
              <a:defRPr/>
            </a:pPr>
            <a:r>
              <a:rPr lang="en-US" altLang="en-US" dirty="0"/>
              <a:t>Releases endorphins &amp; promotes positive mood states</a:t>
            </a:r>
          </a:p>
          <a:p>
            <a:pPr>
              <a:defRPr/>
            </a:pPr>
            <a:endParaRPr lang="en-US" altLang="en-US" sz="2200" dirty="0"/>
          </a:p>
          <a:p>
            <a:pPr>
              <a:defRPr/>
            </a:pPr>
            <a:r>
              <a:rPr lang="en-US" altLang="en-US" dirty="0"/>
              <a:t>Prevention </a:t>
            </a:r>
            <a:r>
              <a:rPr lang="en-US" altLang="en-US" dirty="0">
                <a:sym typeface="Wingdings" panose="05000000000000000000" pitchFamily="2" charset="2"/>
              </a:rPr>
              <a:t> </a:t>
            </a:r>
            <a:r>
              <a:rPr lang="en-US" altLang="en-US" dirty="0"/>
              <a:t>Weak muscles &amp; low flexibility make pain more likely</a:t>
            </a:r>
          </a:p>
          <a:p>
            <a:pPr>
              <a:defRPr/>
            </a:pPr>
            <a:r>
              <a:rPr lang="en-US" altLang="en-US" dirty="0"/>
              <a:t>Aerobic exercise &amp; strength training can reduce pain &amp; disability for sufferers</a:t>
            </a:r>
          </a:p>
          <a:p>
            <a:pPr>
              <a:defRPr/>
            </a:pPr>
            <a:endParaRPr lang="en-US" altLang="en-US" dirty="0"/>
          </a:p>
        </p:txBody>
      </p:sp>
      <p:sp>
        <p:nvSpPr>
          <p:cNvPr id="2" name="Rectangle 1"/>
          <p:cNvSpPr/>
          <p:nvPr/>
        </p:nvSpPr>
        <p:spPr>
          <a:xfrm rot="16200000">
            <a:off x="990600" y="1943100"/>
            <a:ext cx="19812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t>Stress Benefits</a:t>
            </a:r>
          </a:p>
        </p:txBody>
      </p:sp>
      <p:sp>
        <p:nvSpPr>
          <p:cNvPr id="5" name="Rectangle 4"/>
          <p:cNvSpPr/>
          <p:nvPr/>
        </p:nvSpPr>
        <p:spPr>
          <a:xfrm rot="16200000">
            <a:off x="990600" y="4381500"/>
            <a:ext cx="1981200" cy="6858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US" sz="2000" dirty="0"/>
              <a:t>Pain Benefits</a:t>
            </a:r>
          </a:p>
        </p:txBody>
      </p:sp>
      <p:sp>
        <p:nvSpPr>
          <p:cNvPr id="3" name="Rectangle 2"/>
          <p:cNvSpPr/>
          <p:nvPr/>
        </p:nvSpPr>
        <p:spPr>
          <a:xfrm>
            <a:off x="1638300" y="5957207"/>
            <a:ext cx="8953501" cy="7239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Exercise is one of the best tools for preventing stress &amp; pain, and physical therapy is one of the best treatment strategies. Why don’t people do them as much as recommended?</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1828800" y="38100"/>
            <a:ext cx="8839200" cy="914400"/>
          </a:xfrm>
        </p:spPr>
        <p:txBody>
          <a:bodyPr/>
          <a:lstStyle/>
          <a:p>
            <a:pPr eaLnBrk="1" hangingPunct="1"/>
            <a:r>
              <a:rPr lang="en-US" altLang="en-US" sz="3200"/>
              <a:t>Complementary/Alternative Medicine (CAM)</a:t>
            </a:r>
          </a:p>
        </p:txBody>
      </p:sp>
      <p:sp>
        <p:nvSpPr>
          <p:cNvPr id="189443" name="Rectangle 3"/>
          <p:cNvSpPr>
            <a:spLocks noGrp="1" noChangeArrowheads="1"/>
          </p:cNvSpPr>
          <p:nvPr>
            <p:ph idx="1"/>
          </p:nvPr>
        </p:nvSpPr>
        <p:spPr>
          <a:xfrm>
            <a:off x="1828800" y="1117600"/>
            <a:ext cx="8229600" cy="5588000"/>
          </a:xfrm>
        </p:spPr>
        <p:txBody>
          <a:bodyPr rtlCol="0">
            <a:normAutofit fontScale="77500" lnSpcReduction="20000"/>
          </a:bodyPr>
          <a:lstStyle/>
          <a:p>
            <a:pPr marL="182880" indent="-182880">
              <a:lnSpc>
                <a:spcPct val="90000"/>
              </a:lnSpc>
              <a:defRPr/>
            </a:pPr>
            <a:r>
              <a:rPr lang="en-US" sz="3800" dirty="0"/>
              <a:t>Limitations:</a:t>
            </a:r>
          </a:p>
          <a:p>
            <a:pPr lvl="1" indent="-182880">
              <a:lnSpc>
                <a:spcPct val="90000"/>
              </a:lnSpc>
              <a:buFont typeface="Arial" pitchFamily="34" charset="0"/>
              <a:buChar char="•"/>
              <a:defRPr/>
            </a:pPr>
            <a:r>
              <a:rPr lang="en-US" sz="3800" dirty="0"/>
              <a:t>Little research on the topic </a:t>
            </a:r>
            <a:r>
              <a:rPr lang="en-US" sz="3800" dirty="0">
                <a:sym typeface="Wingdings" pitchFamily="2" charset="2"/>
              </a:rPr>
              <a:t> sparse evidence</a:t>
            </a:r>
            <a:endParaRPr lang="en-US" sz="3800" dirty="0"/>
          </a:p>
          <a:p>
            <a:pPr lvl="1" indent="-182880">
              <a:lnSpc>
                <a:spcPct val="90000"/>
              </a:lnSpc>
              <a:buFont typeface="Arial" pitchFamily="34" charset="0"/>
              <a:buChar char="•"/>
              <a:defRPr/>
            </a:pPr>
            <a:r>
              <a:rPr lang="en-US" sz="3800" dirty="0"/>
              <a:t>Even when there isn’t scientific evidence, patients may benefit from </a:t>
            </a:r>
            <a:r>
              <a:rPr lang="en-US" sz="3800" u="sng" dirty="0"/>
              <a:t>placebo effects</a:t>
            </a:r>
          </a:p>
          <a:p>
            <a:pPr lvl="1" indent="-182880">
              <a:lnSpc>
                <a:spcPct val="90000"/>
              </a:lnSpc>
              <a:buFont typeface="Arial" pitchFamily="34" charset="0"/>
              <a:buChar char="•"/>
              <a:defRPr/>
            </a:pPr>
            <a:r>
              <a:rPr lang="en-US" sz="3800" dirty="0"/>
              <a:t>Benefits may be limited to shortly after treatment</a:t>
            </a:r>
          </a:p>
          <a:p>
            <a:pPr marL="182880" indent="-182880">
              <a:lnSpc>
                <a:spcPct val="90000"/>
              </a:lnSpc>
              <a:buNone/>
              <a:defRPr/>
            </a:pPr>
            <a:endParaRPr lang="en-US" sz="1400" dirty="0"/>
          </a:p>
          <a:p>
            <a:pPr marL="182880" indent="-182880">
              <a:lnSpc>
                <a:spcPct val="90000"/>
              </a:lnSpc>
              <a:defRPr/>
            </a:pPr>
            <a:r>
              <a:rPr lang="en-US" sz="3800" dirty="0"/>
              <a:t>Few people use CAM as </a:t>
            </a:r>
            <a:r>
              <a:rPr lang="en-US" sz="3800" u="sng" dirty="0"/>
              <a:t>only</a:t>
            </a:r>
            <a:r>
              <a:rPr lang="en-US" sz="3800" dirty="0"/>
              <a:t> treatment</a:t>
            </a:r>
          </a:p>
          <a:p>
            <a:pPr marL="182880" indent="-182880">
              <a:lnSpc>
                <a:spcPct val="90000"/>
              </a:lnSpc>
              <a:buNone/>
              <a:defRPr/>
            </a:pPr>
            <a:endParaRPr lang="en-US" sz="1800" dirty="0"/>
          </a:p>
          <a:p>
            <a:pPr marL="182880" indent="-182880">
              <a:lnSpc>
                <a:spcPct val="90000"/>
              </a:lnSpc>
              <a:defRPr/>
            </a:pPr>
            <a:r>
              <a:rPr lang="en-US" sz="3800" u="sng" dirty="0">
                <a:solidFill>
                  <a:schemeClr val="accent2">
                    <a:lumMod val="75000"/>
                  </a:schemeClr>
                </a:solidFill>
              </a:rPr>
              <a:t>Integrative Medicine</a:t>
            </a:r>
          </a:p>
          <a:p>
            <a:pPr lvl="1" indent="-182880">
              <a:lnSpc>
                <a:spcPct val="90000"/>
              </a:lnSpc>
              <a:buFont typeface="Arial" pitchFamily="34" charset="0"/>
              <a:buChar char="•"/>
              <a:defRPr/>
            </a:pPr>
            <a:r>
              <a:rPr lang="en-US" sz="3800" dirty="0"/>
              <a:t>An attempt to combine conventional</a:t>
            </a:r>
          </a:p>
          <a:p>
            <a:pPr marL="560070" lvl="1" indent="0">
              <a:lnSpc>
                <a:spcPct val="90000"/>
              </a:lnSpc>
              <a:buNone/>
              <a:defRPr/>
            </a:pPr>
            <a:r>
              <a:rPr lang="en-US" sz="3800" dirty="0"/>
              <a:t> and alternative treatments</a:t>
            </a:r>
          </a:p>
          <a:p>
            <a:pPr lvl="1" indent="-182880">
              <a:lnSpc>
                <a:spcPct val="90000"/>
              </a:lnSpc>
              <a:buFont typeface="Arial" pitchFamily="34" charset="0"/>
              <a:buChar char="•"/>
              <a:defRPr/>
            </a:pPr>
            <a:endParaRPr lang="en-US" sz="1200" dirty="0"/>
          </a:p>
          <a:p>
            <a:pPr marL="182880" indent="-182880">
              <a:lnSpc>
                <a:spcPct val="90000"/>
              </a:lnSpc>
              <a:defRPr/>
            </a:pPr>
            <a:r>
              <a:rPr lang="en-US" sz="3800" u="sng" dirty="0">
                <a:solidFill>
                  <a:schemeClr val="accent1">
                    <a:lumMod val="50000"/>
                  </a:schemeClr>
                </a:solidFill>
              </a:rPr>
              <a:t>Multimodal treatment</a:t>
            </a:r>
          </a:p>
          <a:p>
            <a:pPr lvl="1" indent="-182880">
              <a:lnSpc>
                <a:spcPct val="90000"/>
              </a:lnSpc>
              <a:buFont typeface="Arial" pitchFamily="34" charset="0"/>
              <a:buChar char="•"/>
              <a:defRPr/>
            </a:pPr>
            <a:r>
              <a:rPr lang="en-US" sz="3800" dirty="0"/>
              <a:t>Combining many approaches to treat a patient</a:t>
            </a:r>
          </a:p>
          <a:p>
            <a:pPr marL="182880" indent="-182880">
              <a:lnSpc>
                <a:spcPct val="90000"/>
              </a:lnSpc>
              <a:defRPr/>
            </a:pPr>
            <a:endParaRPr lang="en-US" dirty="0"/>
          </a:p>
        </p:txBody>
      </p:sp>
      <p:pic>
        <p:nvPicPr>
          <p:cNvPr id="61444" name="Picture 5" descr="http://t2.gstatic.com/images?q=tbn:ANd9GcSKJYLAcem0PLjgBomlGQJ8-YO5nYmwgnBBm77bl2lL7Smmggl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1" y="3733800"/>
            <a:ext cx="2162175"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1600200" y="92075"/>
            <a:ext cx="8229600" cy="990600"/>
          </a:xfrm>
        </p:spPr>
        <p:txBody>
          <a:bodyPr/>
          <a:lstStyle/>
          <a:p>
            <a:pPr algn="l" eaLnBrk="1" hangingPunct="1"/>
            <a:r>
              <a:rPr lang="en-US" altLang="en-US"/>
              <a:t>CAM</a:t>
            </a:r>
          </a:p>
        </p:txBody>
      </p:sp>
      <p:sp>
        <p:nvSpPr>
          <p:cNvPr id="190467" name="Rectangle 3"/>
          <p:cNvSpPr>
            <a:spLocks noGrp="1" noChangeArrowheads="1"/>
          </p:cNvSpPr>
          <p:nvPr>
            <p:ph idx="1"/>
          </p:nvPr>
        </p:nvSpPr>
        <p:spPr>
          <a:xfrm>
            <a:off x="1524000" y="1203325"/>
            <a:ext cx="9144000" cy="5410200"/>
          </a:xfrm>
        </p:spPr>
        <p:txBody>
          <a:bodyPr rtlCol="0">
            <a:normAutofit/>
          </a:bodyPr>
          <a:lstStyle/>
          <a:p>
            <a:pPr marL="182880" indent="-182880">
              <a:defRPr/>
            </a:pPr>
            <a:endParaRPr lang="en-US" sz="600" dirty="0">
              <a:solidFill>
                <a:schemeClr val="accent1">
                  <a:lumMod val="50000"/>
                </a:schemeClr>
              </a:solidFill>
            </a:endParaRPr>
          </a:p>
          <a:p>
            <a:pPr marL="182880" indent="-182880">
              <a:defRPr/>
            </a:pPr>
            <a:r>
              <a:rPr lang="en-US" sz="3600" dirty="0">
                <a:solidFill>
                  <a:schemeClr val="accent1">
                    <a:lumMod val="50000"/>
                  </a:schemeClr>
                </a:solidFill>
              </a:rPr>
              <a:t>Manipulation Techniques</a:t>
            </a:r>
          </a:p>
          <a:p>
            <a:pPr lvl="1" indent="-182880">
              <a:buFont typeface="Arial" pitchFamily="34" charset="0"/>
              <a:buChar char="•"/>
              <a:defRPr/>
            </a:pPr>
            <a:r>
              <a:rPr lang="en-US" sz="3200" dirty="0">
                <a:solidFill>
                  <a:schemeClr val="accent2">
                    <a:lumMod val="75000"/>
                  </a:schemeClr>
                </a:solidFill>
              </a:rPr>
              <a:t>Massage</a:t>
            </a:r>
            <a:r>
              <a:rPr lang="en-US" sz="3200" dirty="0"/>
              <a:t> ~ 2000 BC</a:t>
            </a:r>
          </a:p>
          <a:p>
            <a:pPr marL="1188720" lvl="3" indent="-182880">
              <a:buFont typeface="Arial" panose="020B0604020202020204" pitchFamily="34" charset="0"/>
              <a:buChar char="•"/>
              <a:defRPr/>
            </a:pPr>
            <a:r>
              <a:rPr lang="en-US" sz="1800" dirty="0"/>
              <a:t>Benefits mostly to </a:t>
            </a:r>
            <a:r>
              <a:rPr lang="en-US" sz="1800" u="sng" dirty="0"/>
              <a:t>mood</a:t>
            </a:r>
            <a:r>
              <a:rPr lang="en-US" sz="1800" dirty="0"/>
              <a:t> </a:t>
            </a:r>
            <a:r>
              <a:rPr lang="en-US" sz="1800" dirty="0">
                <a:sym typeface="Wingdings" pitchFamily="2" charset="2"/>
              </a:rPr>
              <a:t> stress reduction</a:t>
            </a:r>
          </a:p>
          <a:p>
            <a:pPr marL="1188720" lvl="3" indent="-182880">
              <a:buFont typeface="Arial" panose="020B0604020202020204" pitchFamily="34" charset="0"/>
              <a:buChar char="•"/>
              <a:defRPr/>
            </a:pPr>
            <a:r>
              <a:rPr lang="en-US" sz="1800" dirty="0"/>
              <a:t>Some evidence for </a:t>
            </a:r>
            <a:r>
              <a:rPr lang="en-US" sz="1800" u="sng" dirty="0"/>
              <a:t>improved immune function, lower BP</a:t>
            </a:r>
          </a:p>
          <a:p>
            <a:pPr lvl="1" indent="0">
              <a:buNone/>
              <a:defRPr/>
            </a:pPr>
            <a:endParaRPr lang="en-US" sz="1000" dirty="0"/>
          </a:p>
          <a:p>
            <a:pPr lvl="1" indent="-182880">
              <a:buFont typeface="Arial" pitchFamily="34" charset="0"/>
              <a:buChar char="•"/>
              <a:defRPr/>
            </a:pPr>
            <a:r>
              <a:rPr lang="en-US" sz="3200" dirty="0">
                <a:solidFill>
                  <a:schemeClr val="accent2">
                    <a:lumMod val="75000"/>
                  </a:schemeClr>
                </a:solidFill>
              </a:rPr>
              <a:t>Acupuncture</a:t>
            </a:r>
            <a:r>
              <a:rPr lang="en-US" sz="3200" dirty="0"/>
              <a:t> – ancient Chinese treatment</a:t>
            </a:r>
          </a:p>
          <a:p>
            <a:pPr marL="1188720" lvl="3" indent="-182880">
              <a:buFont typeface="Arial" panose="020B0604020202020204" pitchFamily="34" charset="0"/>
              <a:buChar char="•"/>
              <a:defRPr/>
            </a:pPr>
            <a:r>
              <a:rPr lang="en-US" sz="1800" dirty="0"/>
              <a:t>Needles inserted into skin &amp; stimulated</a:t>
            </a:r>
          </a:p>
          <a:p>
            <a:pPr marL="1188720" lvl="3" indent="-182880">
              <a:buFont typeface="Arial" panose="020B0604020202020204" pitchFamily="34" charset="0"/>
              <a:buChar char="•"/>
              <a:defRPr/>
            </a:pPr>
            <a:r>
              <a:rPr lang="en-US" sz="1800" dirty="0"/>
              <a:t>Based on philosophy of balancing “vital energy” or </a:t>
            </a:r>
            <a:r>
              <a:rPr lang="en-US" sz="1800" dirty="0" err="1"/>
              <a:t>qi</a:t>
            </a:r>
            <a:endParaRPr lang="en-US" sz="1800" dirty="0"/>
          </a:p>
          <a:p>
            <a:pPr marL="1188720" lvl="3" indent="-182880">
              <a:buFont typeface="Arial" panose="020B0604020202020204" pitchFamily="34" charset="0"/>
              <a:buChar char="•"/>
              <a:defRPr/>
            </a:pPr>
            <a:r>
              <a:rPr lang="en-US" sz="1800" dirty="0"/>
              <a:t>Some evidence for effectiveness in treating stress / pain, esp. with infertility</a:t>
            </a:r>
          </a:p>
          <a:p>
            <a:pPr marL="731520" lvl="2" indent="-182880">
              <a:defRPr/>
            </a:pPr>
            <a:endParaRPr lang="en-US" sz="500" dirty="0"/>
          </a:p>
          <a:p>
            <a:pPr lvl="1" indent="-182880">
              <a:buFont typeface="Arial" pitchFamily="34" charset="0"/>
              <a:buChar char="•"/>
              <a:defRPr/>
            </a:pPr>
            <a:r>
              <a:rPr lang="en-US" sz="3200" dirty="0">
                <a:solidFill>
                  <a:schemeClr val="accent2">
                    <a:lumMod val="75000"/>
                  </a:schemeClr>
                </a:solidFill>
              </a:rPr>
              <a:t>Chiropractic manipulation </a:t>
            </a:r>
            <a:r>
              <a:rPr lang="en-US" sz="3200" dirty="0"/>
              <a:t>– 1895</a:t>
            </a:r>
          </a:p>
          <a:p>
            <a:pPr marL="1188720" lvl="3" indent="-182880">
              <a:buFont typeface="Arial" panose="020B0604020202020204" pitchFamily="34" charset="0"/>
              <a:buChar char="•"/>
              <a:defRPr/>
            </a:pPr>
            <a:r>
              <a:rPr lang="en-US" sz="1800" dirty="0"/>
              <a:t>Believed it could cure &amp; prevent illness</a:t>
            </a:r>
          </a:p>
          <a:p>
            <a:pPr marL="1188720" lvl="3" indent="-182880">
              <a:buFont typeface="Arial" panose="020B0604020202020204" pitchFamily="34" charset="0"/>
              <a:buChar char="•"/>
              <a:defRPr/>
            </a:pPr>
            <a:r>
              <a:rPr lang="en-US" sz="1800" dirty="0"/>
              <a:t>Mixed evidence – AMA has fought chiropractors and lost</a:t>
            </a:r>
          </a:p>
        </p:txBody>
      </p:sp>
      <p:pic>
        <p:nvPicPr>
          <p:cNvPr id="624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304800"/>
            <a:ext cx="2514600" cy="235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ounded Rectangle 1"/>
          <p:cNvSpPr/>
          <p:nvPr/>
        </p:nvSpPr>
        <p:spPr>
          <a:xfrm>
            <a:off x="3200400" y="76200"/>
            <a:ext cx="4038600" cy="12636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Mechanisms?</a:t>
            </a:r>
          </a:p>
          <a:p>
            <a:pPr algn="ctr">
              <a:defRPr/>
            </a:pPr>
            <a:r>
              <a:rPr lang="en-US" sz="2000" dirty="0"/>
              <a:t>Placebo effects? Benefits of touch? Distraction? Relaxation? Perception of control?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2057401" y="228598"/>
            <a:ext cx="8183563" cy="762000"/>
          </a:xfrm>
        </p:spPr>
        <p:txBody>
          <a:bodyPr/>
          <a:lstStyle/>
          <a:p>
            <a:pPr algn="l" eaLnBrk="1" hangingPunct="1"/>
            <a:r>
              <a:rPr lang="en-US" altLang="en-US" dirty="0"/>
              <a:t>CAM</a:t>
            </a:r>
          </a:p>
        </p:txBody>
      </p:sp>
      <p:sp>
        <p:nvSpPr>
          <p:cNvPr id="191491" name="Rectangle 3"/>
          <p:cNvSpPr>
            <a:spLocks noGrp="1" noChangeArrowheads="1"/>
          </p:cNvSpPr>
          <p:nvPr>
            <p:ph idx="1"/>
          </p:nvPr>
        </p:nvSpPr>
        <p:spPr>
          <a:xfrm>
            <a:off x="1547812" y="990598"/>
            <a:ext cx="6324600" cy="4495800"/>
          </a:xfrm>
        </p:spPr>
        <p:txBody>
          <a:bodyPr rtlCol="0">
            <a:normAutofit lnSpcReduction="10000"/>
          </a:bodyPr>
          <a:lstStyle/>
          <a:p>
            <a:pPr marL="182880" indent="-182880">
              <a:lnSpc>
                <a:spcPct val="90000"/>
              </a:lnSpc>
              <a:defRPr/>
            </a:pPr>
            <a:r>
              <a:rPr lang="en-US" dirty="0"/>
              <a:t>Movement-based therapies</a:t>
            </a:r>
          </a:p>
          <a:p>
            <a:pPr marL="182880" indent="-182880">
              <a:lnSpc>
                <a:spcPct val="90000"/>
              </a:lnSpc>
              <a:defRPr/>
            </a:pPr>
            <a:endParaRPr lang="en-US" sz="1200" dirty="0"/>
          </a:p>
          <a:p>
            <a:pPr lvl="1" indent="-182880">
              <a:lnSpc>
                <a:spcPct val="90000"/>
              </a:lnSpc>
              <a:buFont typeface="Arial" pitchFamily="34" charset="0"/>
              <a:buChar char="•"/>
              <a:defRPr/>
            </a:pPr>
            <a:r>
              <a:rPr lang="en-US" dirty="0">
                <a:solidFill>
                  <a:schemeClr val="accent2">
                    <a:lumMod val="75000"/>
                  </a:schemeClr>
                </a:solidFill>
              </a:rPr>
              <a:t>Tai chi </a:t>
            </a:r>
            <a:r>
              <a:rPr lang="en-US" dirty="0"/>
              <a:t>– series of exercises intended to balance the body’s “vital energy”</a:t>
            </a:r>
          </a:p>
          <a:p>
            <a:pPr lvl="1" indent="-182880">
              <a:lnSpc>
                <a:spcPct val="90000"/>
              </a:lnSpc>
              <a:buFont typeface="Arial" pitchFamily="34" charset="0"/>
              <a:buChar char="•"/>
              <a:defRPr/>
            </a:pPr>
            <a:endParaRPr lang="en-US" sz="1400" dirty="0"/>
          </a:p>
          <a:p>
            <a:pPr marL="731520" lvl="2" indent="-182880">
              <a:lnSpc>
                <a:spcPct val="90000"/>
              </a:lnSpc>
              <a:defRPr/>
            </a:pPr>
            <a:r>
              <a:rPr lang="en-US" dirty="0"/>
              <a:t>Promotes relaxation through </a:t>
            </a:r>
            <a:r>
              <a:rPr lang="en-US" u="sng" dirty="0"/>
              <a:t>breathing techniques</a:t>
            </a:r>
          </a:p>
          <a:p>
            <a:pPr marL="731520" lvl="2" indent="-182880">
              <a:lnSpc>
                <a:spcPct val="90000"/>
              </a:lnSpc>
              <a:defRPr/>
            </a:pPr>
            <a:r>
              <a:rPr lang="en-US" dirty="0"/>
              <a:t>Evidence for decreased anxiety, depression</a:t>
            </a:r>
          </a:p>
          <a:p>
            <a:pPr marL="731520" lvl="2" indent="-182880">
              <a:lnSpc>
                <a:spcPct val="90000"/>
              </a:lnSpc>
              <a:defRPr/>
            </a:pPr>
            <a:r>
              <a:rPr lang="en-US" dirty="0"/>
              <a:t>May boost immune function</a:t>
            </a:r>
          </a:p>
          <a:p>
            <a:pPr marL="731520" lvl="2" indent="-182880">
              <a:lnSpc>
                <a:spcPct val="90000"/>
              </a:lnSpc>
              <a:defRPr/>
            </a:pPr>
            <a:r>
              <a:rPr lang="en-US" dirty="0"/>
              <a:t>Helps older people maintain balance / flexibility</a:t>
            </a:r>
          </a:p>
          <a:p>
            <a:pPr marL="731520" lvl="2" indent="-182880">
              <a:lnSpc>
                <a:spcPct val="90000"/>
              </a:lnSpc>
              <a:defRPr/>
            </a:pPr>
            <a:endParaRPr lang="en-US" sz="1600" dirty="0"/>
          </a:p>
          <a:p>
            <a:pPr lvl="1" indent="-182880">
              <a:lnSpc>
                <a:spcPct val="90000"/>
              </a:lnSpc>
              <a:buFont typeface="Arial" pitchFamily="34" charset="0"/>
              <a:buChar char="•"/>
              <a:defRPr/>
            </a:pPr>
            <a:r>
              <a:rPr lang="en-US" dirty="0">
                <a:solidFill>
                  <a:schemeClr val="accent2">
                    <a:lumMod val="75000"/>
                  </a:schemeClr>
                </a:solidFill>
              </a:rPr>
              <a:t>Yoga</a:t>
            </a:r>
            <a:r>
              <a:rPr lang="en-US" dirty="0"/>
              <a:t> has similar benefits</a:t>
            </a:r>
          </a:p>
          <a:p>
            <a:pPr lvl="1" indent="-182880">
              <a:lnSpc>
                <a:spcPct val="90000"/>
              </a:lnSpc>
              <a:buNone/>
              <a:defRPr/>
            </a:pPr>
            <a:endParaRPr lang="en-US" sz="1600" dirty="0"/>
          </a:p>
          <a:p>
            <a:pPr marL="182880" indent="-182880">
              <a:lnSpc>
                <a:spcPct val="90000"/>
              </a:lnSpc>
              <a:defRPr/>
            </a:pPr>
            <a:endParaRPr lang="en-US" sz="2800" dirty="0"/>
          </a:p>
        </p:txBody>
      </p:sp>
      <p:pic>
        <p:nvPicPr>
          <p:cNvPr id="6349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64500" y="1366836"/>
            <a:ext cx="2565400"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rotWithShape="1">
          <a:blip r:embed="rId4"/>
          <a:srcRect r="8889"/>
          <a:stretch/>
        </p:blipFill>
        <p:spPr>
          <a:xfrm>
            <a:off x="7467601" y="3810000"/>
            <a:ext cx="3124200" cy="2571748"/>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981200" y="1"/>
            <a:ext cx="8229600" cy="944563"/>
          </a:xfrm>
        </p:spPr>
        <p:txBody>
          <a:bodyPr rtlCol="0">
            <a:normAutofit/>
          </a:bodyPr>
          <a:lstStyle/>
          <a:p>
            <a:pPr>
              <a:defRPr/>
            </a:pPr>
            <a:r>
              <a:rPr lang="en-US" altLang="en-US" dirty="0"/>
              <a:t>Coping </a:t>
            </a:r>
            <a:r>
              <a:rPr lang="en-US" altLang="en-US" dirty="0" smtClean="0"/>
              <a:t>Strategies for Pain?</a:t>
            </a:r>
            <a:endParaRPr lang="en-US" dirty="0">
              <a:solidFill>
                <a:schemeClr val="accent1">
                  <a:tint val="88000"/>
                  <a:satMod val="150000"/>
                </a:schemeClr>
              </a:solidFill>
              <a:ea typeface="ＭＳ Ｐゴシック" charset="0"/>
            </a:endParaRPr>
          </a:p>
        </p:txBody>
      </p:sp>
      <p:sp>
        <p:nvSpPr>
          <p:cNvPr id="2" name="Rectangle 1"/>
          <p:cNvSpPr/>
          <p:nvPr/>
        </p:nvSpPr>
        <p:spPr>
          <a:xfrm>
            <a:off x="1752600" y="925514"/>
            <a:ext cx="4114800" cy="20542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10000"/>
              </a:lnSpc>
              <a:defRPr/>
            </a:pPr>
            <a:r>
              <a:rPr lang="en-US" sz="2800" b="1" dirty="0">
                <a:solidFill>
                  <a:schemeClr val="bg1"/>
                </a:solidFill>
                <a:ea typeface="ＭＳ Ｐゴシック" charset="0"/>
              </a:rPr>
              <a:t>Problem-Focused Coping vs.</a:t>
            </a:r>
            <a:endParaRPr lang="en-US" sz="2400" dirty="0">
              <a:solidFill>
                <a:schemeClr val="bg1"/>
              </a:solidFill>
              <a:ea typeface="ＭＳ Ｐゴシック" charset="0"/>
              <a:sym typeface="Wingdings" pitchFamily="2" charset="2"/>
            </a:endParaRPr>
          </a:p>
          <a:p>
            <a:pPr marL="265176" indent="-265176" algn="ctr">
              <a:lnSpc>
                <a:spcPct val="110000"/>
              </a:lnSpc>
              <a:defRPr/>
            </a:pPr>
            <a:endParaRPr lang="en-US" sz="700" dirty="0">
              <a:solidFill>
                <a:schemeClr val="bg1"/>
              </a:solidFill>
              <a:ea typeface="ＭＳ Ｐゴシック" charset="0"/>
            </a:endParaRPr>
          </a:p>
          <a:p>
            <a:pPr algn="ctr">
              <a:lnSpc>
                <a:spcPct val="110000"/>
              </a:lnSpc>
              <a:defRPr/>
            </a:pPr>
            <a:r>
              <a:rPr lang="en-US" sz="2800" b="1" dirty="0">
                <a:solidFill>
                  <a:schemeClr val="bg1"/>
                </a:solidFill>
                <a:ea typeface="ＭＳ Ｐゴシック" charset="0"/>
              </a:rPr>
              <a:t>Emotion-Focused Coping</a:t>
            </a:r>
          </a:p>
        </p:txBody>
      </p:sp>
      <p:sp>
        <p:nvSpPr>
          <p:cNvPr id="5" name="Rectangle 4"/>
          <p:cNvSpPr/>
          <p:nvPr/>
        </p:nvSpPr>
        <p:spPr>
          <a:xfrm>
            <a:off x="6400800" y="1204995"/>
            <a:ext cx="3683000" cy="1247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schemeClr val="bg1"/>
                </a:solidFill>
                <a:ea typeface="ＭＳ Ｐゴシック" charset="0"/>
              </a:rPr>
              <a:t>Approach coping </a:t>
            </a:r>
          </a:p>
          <a:p>
            <a:pPr algn="ctr">
              <a:defRPr/>
            </a:pPr>
            <a:r>
              <a:rPr lang="en-US" sz="2400" b="1" dirty="0">
                <a:solidFill>
                  <a:schemeClr val="bg1"/>
                </a:solidFill>
                <a:ea typeface="ＭＳ Ｐゴシック" charset="0"/>
              </a:rPr>
              <a:t>vs. </a:t>
            </a:r>
            <a:endParaRPr lang="en-US" sz="1000" dirty="0">
              <a:solidFill>
                <a:schemeClr val="bg1"/>
              </a:solidFill>
              <a:ea typeface="ＭＳ Ｐゴシック" charset="0"/>
            </a:endParaRPr>
          </a:p>
          <a:p>
            <a:pPr algn="ctr">
              <a:defRPr/>
            </a:pPr>
            <a:r>
              <a:rPr lang="en-US" sz="2400" b="1" dirty="0">
                <a:solidFill>
                  <a:schemeClr val="bg1"/>
                </a:solidFill>
                <a:ea typeface="ＭＳ Ｐゴシック" charset="0"/>
              </a:rPr>
              <a:t>Avoidance coping</a:t>
            </a:r>
            <a:endParaRPr lang="en-US" sz="2000" dirty="0">
              <a:solidFill>
                <a:schemeClr val="bg1"/>
              </a:solidFill>
              <a:ea typeface="ＭＳ Ｐゴシック" charset="0"/>
              <a:sym typeface="Wingdings" pitchFamily="2" charset="2"/>
            </a:endParaRPr>
          </a:p>
        </p:txBody>
      </p:sp>
      <p:sp>
        <p:nvSpPr>
          <p:cNvPr id="6" name="Rectangle 5"/>
          <p:cNvSpPr/>
          <p:nvPr/>
        </p:nvSpPr>
        <p:spPr>
          <a:xfrm>
            <a:off x="2226129" y="3429000"/>
            <a:ext cx="3886200" cy="26670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US" sz="2400" dirty="0"/>
              <a:t>Additional factors:</a:t>
            </a:r>
          </a:p>
          <a:p>
            <a:pPr algn="ctr">
              <a:defRPr/>
            </a:pPr>
            <a:endParaRPr lang="en-US" sz="1200" dirty="0"/>
          </a:p>
          <a:p>
            <a:pPr algn="ctr">
              <a:defRPr/>
            </a:pPr>
            <a:r>
              <a:rPr lang="en-US" sz="2400" dirty="0"/>
              <a:t>Post-traumatic growth / benefit finding, perceived control, religion, status, social support, personality</a:t>
            </a:r>
          </a:p>
        </p:txBody>
      </p:sp>
      <p:sp>
        <p:nvSpPr>
          <p:cNvPr id="3" name="Rectangle 2"/>
          <p:cNvSpPr/>
          <p:nvPr/>
        </p:nvSpPr>
        <p:spPr>
          <a:xfrm>
            <a:off x="6400800" y="3124201"/>
            <a:ext cx="3136900" cy="354488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a:lnSpc>
                <a:spcPct val="80000"/>
              </a:lnSpc>
              <a:buFont typeface="Wingdings" pitchFamily="2" charset="2"/>
              <a:buNone/>
              <a:defRPr/>
            </a:pPr>
            <a:r>
              <a:rPr lang="en-US" altLang="en-US" sz="2000" dirty="0">
                <a:solidFill>
                  <a:srgbClr val="FFFF00"/>
                </a:solidFill>
              </a:rPr>
              <a:t>Self-distraction  </a:t>
            </a:r>
            <a:r>
              <a:rPr lang="en-US" altLang="en-US" sz="2000" dirty="0">
                <a:solidFill>
                  <a:schemeClr val="bg1"/>
                </a:solidFill>
              </a:rPr>
              <a:t/>
            </a:r>
            <a:br>
              <a:rPr lang="en-US" altLang="en-US" sz="2000" dirty="0">
                <a:solidFill>
                  <a:schemeClr val="bg1"/>
                </a:solidFill>
              </a:rPr>
            </a:br>
            <a:r>
              <a:rPr lang="en-US" altLang="en-US" sz="2000" dirty="0">
                <a:solidFill>
                  <a:schemeClr val="bg1"/>
                </a:solidFill>
              </a:rPr>
              <a:t>Active coping  </a:t>
            </a:r>
            <a:br>
              <a:rPr lang="en-US" altLang="en-US" sz="2000" dirty="0">
                <a:solidFill>
                  <a:schemeClr val="bg1"/>
                </a:solidFill>
              </a:rPr>
            </a:br>
            <a:r>
              <a:rPr lang="en-US" altLang="en-US" sz="2000" dirty="0">
                <a:solidFill>
                  <a:schemeClr val="bg1"/>
                </a:solidFill>
              </a:rPr>
              <a:t>Denial  </a:t>
            </a:r>
            <a:br>
              <a:rPr lang="en-US" altLang="en-US" sz="2000" dirty="0">
                <a:solidFill>
                  <a:schemeClr val="bg1"/>
                </a:solidFill>
              </a:rPr>
            </a:br>
            <a:r>
              <a:rPr lang="en-US" altLang="en-US" sz="2000" dirty="0">
                <a:solidFill>
                  <a:schemeClr val="bg1"/>
                </a:solidFill>
              </a:rPr>
              <a:t>Substance use  </a:t>
            </a:r>
            <a:br>
              <a:rPr lang="en-US" altLang="en-US" sz="2000" dirty="0">
                <a:solidFill>
                  <a:schemeClr val="bg1"/>
                </a:solidFill>
              </a:rPr>
            </a:br>
            <a:r>
              <a:rPr lang="en-US" altLang="en-US" sz="2000" dirty="0">
                <a:solidFill>
                  <a:schemeClr val="bg1"/>
                </a:solidFill>
              </a:rPr>
              <a:t>Use of emotional support  </a:t>
            </a:r>
            <a:br>
              <a:rPr lang="en-US" altLang="en-US" sz="2000" dirty="0">
                <a:solidFill>
                  <a:schemeClr val="bg1"/>
                </a:solidFill>
              </a:rPr>
            </a:br>
            <a:r>
              <a:rPr lang="en-US" altLang="en-US" sz="2000" dirty="0">
                <a:solidFill>
                  <a:schemeClr val="bg1"/>
                </a:solidFill>
              </a:rPr>
              <a:t>Use of instrumental support  </a:t>
            </a:r>
            <a:br>
              <a:rPr lang="en-US" altLang="en-US" sz="2000" dirty="0">
                <a:solidFill>
                  <a:schemeClr val="bg1"/>
                </a:solidFill>
              </a:rPr>
            </a:br>
            <a:r>
              <a:rPr lang="en-US" altLang="en-US" sz="2000" dirty="0">
                <a:solidFill>
                  <a:schemeClr val="bg1"/>
                </a:solidFill>
              </a:rPr>
              <a:t>Behavioral disengagement  </a:t>
            </a:r>
            <a:br>
              <a:rPr lang="en-US" altLang="en-US" sz="2000" dirty="0">
                <a:solidFill>
                  <a:schemeClr val="bg1"/>
                </a:solidFill>
              </a:rPr>
            </a:br>
            <a:r>
              <a:rPr lang="en-US" altLang="en-US" sz="2000" dirty="0">
                <a:solidFill>
                  <a:schemeClr val="bg1"/>
                </a:solidFill>
              </a:rPr>
              <a:t>Venting  </a:t>
            </a:r>
            <a:br>
              <a:rPr lang="en-US" altLang="en-US" sz="2000" dirty="0">
                <a:solidFill>
                  <a:schemeClr val="bg1"/>
                </a:solidFill>
              </a:rPr>
            </a:br>
            <a:r>
              <a:rPr lang="en-US" altLang="en-US" sz="2000" dirty="0">
                <a:solidFill>
                  <a:schemeClr val="bg1"/>
                </a:solidFill>
              </a:rPr>
              <a:t>Positive reframing  </a:t>
            </a:r>
            <a:br>
              <a:rPr lang="en-US" altLang="en-US" sz="2000" dirty="0">
                <a:solidFill>
                  <a:schemeClr val="bg1"/>
                </a:solidFill>
              </a:rPr>
            </a:br>
            <a:r>
              <a:rPr lang="en-US" altLang="en-US" sz="2000" dirty="0">
                <a:solidFill>
                  <a:schemeClr val="bg1"/>
                </a:solidFill>
              </a:rPr>
              <a:t>Planning  </a:t>
            </a:r>
            <a:br>
              <a:rPr lang="en-US" altLang="en-US" sz="2000" dirty="0">
                <a:solidFill>
                  <a:schemeClr val="bg1"/>
                </a:solidFill>
              </a:rPr>
            </a:br>
            <a:r>
              <a:rPr lang="en-US" altLang="en-US" sz="2000" dirty="0">
                <a:solidFill>
                  <a:srgbClr val="FFFF00"/>
                </a:solidFill>
              </a:rPr>
              <a:t>Humor </a:t>
            </a:r>
            <a:r>
              <a:rPr lang="en-US" altLang="en-US" sz="2000" dirty="0">
                <a:solidFill>
                  <a:schemeClr val="bg1"/>
                </a:solidFill>
              </a:rPr>
              <a:t/>
            </a:r>
            <a:br>
              <a:rPr lang="en-US" altLang="en-US" sz="2000" dirty="0">
                <a:solidFill>
                  <a:schemeClr val="bg1"/>
                </a:solidFill>
              </a:rPr>
            </a:br>
            <a:r>
              <a:rPr lang="en-US" altLang="en-US" sz="2000" dirty="0">
                <a:solidFill>
                  <a:schemeClr val="bg1"/>
                </a:solidFill>
              </a:rPr>
              <a:t>Acceptance</a:t>
            </a:r>
            <a:br>
              <a:rPr lang="en-US" altLang="en-US" sz="2000" dirty="0">
                <a:solidFill>
                  <a:schemeClr val="bg1"/>
                </a:solidFill>
              </a:rPr>
            </a:br>
            <a:r>
              <a:rPr lang="en-US" altLang="en-US" sz="2000" dirty="0">
                <a:solidFill>
                  <a:schemeClr val="bg1"/>
                </a:solidFill>
              </a:rPr>
              <a:t>Religion</a:t>
            </a:r>
            <a:br>
              <a:rPr lang="en-US" altLang="en-US" sz="2000" dirty="0">
                <a:solidFill>
                  <a:schemeClr val="bg1"/>
                </a:solidFill>
              </a:rPr>
            </a:br>
            <a:r>
              <a:rPr lang="en-US" altLang="en-US" sz="2000" dirty="0">
                <a:solidFill>
                  <a:schemeClr val="bg1"/>
                </a:solidFill>
              </a:rPr>
              <a:t>Self-blame</a:t>
            </a:r>
            <a:endParaRPr lang="en-US" altLang="en-US" sz="14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778669" y="96832"/>
            <a:ext cx="10515600" cy="1325563"/>
          </a:xfrm>
        </p:spPr>
        <p:txBody>
          <a:bodyPr/>
          <a:lstStyle/>
          <a:p>
            <a:pPr eaLnBrk="1" hangingPunct="1"/>
            <a:r>
              <a:rPr lang="en-US" altLang="en-US" dirty="0"/>
              <a:t>Distraction to reduce stress &amp; pain</a:t>
            </a:r>
          </a:p>
        </p:txBody>
      </p:sp>
      <p:pic>
        <p:nvPicPr>
          <p:cNvPr id="53252" name="Picture 5" descr="http://perspectives.3ds.com/wp-content/uploads/Firsthand_04bi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4500" y="2286000"/>
            <a:ext cx="6103938"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4"/>
          <p:cNvSpPr/>
          <p:nvPr/>
        </p:nvSpPr>
        <p:spPr>
          <a:xfrm>
            <a:off x="6506402" y="4922044"/>
            <a:ext cx="2209800" cy="1295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Emotional</a:t>
            </a:r>
          </a:p>
        </p:txBody>
      </p:sp>
      <p:sp>
        <p:nvSpPr>
          <p:cNvPr id="6" name="Oval 5"/>
          <p:cNvSpPr/>
          <p:nvPr/>
        </p:nvSpPr>
        <p:spPr>
          <a:xfrm>
            <a:off x="7304881" y="5684045"/>
            <a:ext cx="2209800" cy="12954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US" sz="2400" dirty="0"/>
              <a:t>Sensory</a:t>
            </a:r>
          </a:p>
        </p:txBody>
      </p:sp>
      <p:sp>
        <p:nvSpPr>
          <p:cNvPr id="7" name="Oval 6"/>
          <p:cNvSpPr/>
          <p:nvPr/>
        </p:nvSpPr>
        <p:spPr>
          <a:xfrm>
            <a:off x="8579479" y="4918076"/>
            <a:ext cx="2538809" cy="12954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en-US" sz="2400" dirty="0"/>
              <a:t>Physiological</a:t>
            </a:r>
          </a:p>
        </p:txBody>
      </p:sp>
      <p:sp>
        <p:nvSpPr>
          <p:cNvPr id="2" name="Rectangle 1"/>
          <p:cNvSpPr/>
          <p:nvPr/>
        </p:nvSpPr>
        <p:spPr>
          <a:xfrm>
            <a:off x="1841500" y="5684045"/>
            <a:ext cx="4330700" cy="104378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Why don’t clinics have art / posters / screens where patients look when they’re having potentially painful procedures?</a:t>
            </a:r>
          </a:p>
        </p:txBody>
      </p:sp>
      <p:sp>
        <p:nvSpPr>
          <p:cNvPr id="3" name="Rectangle 2"/>
          <p:cNvSpPr/>
          <p:nvPr/>
        </p:nvSpPr>
        <p:spPr>
          <a:xfrm>
            <a:off x="2984500" y="1734315"/>
            <a:ext cx="4890891" cy="369332"/>
          </a:xfrm>
          <a:prstGeom prst="rect">
            <a:avLst/>
          </a:prstGeom>
        </p:spPr>
        <p:txBody>
          <a:bodyPr wrap="none">
            <a:spAutoFit/>
          </a:bodyPr>
          <a:lstStyle/>
          <a:p>
            <a:r>
              <a:rPr lang="en-US" dirty="0">
                <a:hlinkClick r:id="rId3"/>
              </a:rPr>
              <a:t>https://www.youtube.com/watch?v=P3QiRMZi6JY</a:t>
            </a:r>
            <a:endParaRPr lang="en-US" dirty="0"/>
          </a:p>
        </p:txBody>
      </p:sp>
      <p:sp>
        <p:nvSpPr>
          <p:cNvPr id="4" name="Content Placeholder 3"/>
          <p:cNvSpPr>
            <a:spLocks noGrp="1"/>
          </p:cNvSpPr>
          <p:nvPr>
            <p:ph idx="1"/>
          </p:nvPr>
        </p:nvSpPr>
        <p:spPr>
          <a:xfrm>
            <a:off x="1248602" y="1310453"/>
            <a:ext cx="10515600" cy="4351338"/>
          </a:xfrm>
        </p:spPr>
        <p:txBody>
          <a:bodyPr/>
          <a:lstStyle/>
          <a:p>
            <a:r>
              <a:rPr lang="en-US" dirty="0" smtClean="0"/>
              <a:t>Example – “Snow world” helps burn patients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pPr eaLnBrk="1" hangingPunct="1"/>
            <a:r>
              <a:rPr lang="en-US" altLang="en-US"/>
              <a:t>Does Humor Help?</a:t>
            </a:r>
          </a:p>
        </p:txBody>
      </p:sp>
      <p:sp>
        <p:nvSpPr>
          <p:cNvPr id="4" name="Rectangle 3"/>
          <p:cNvSpPr/>
          <p:nvPr/>
        </p:nvSpPr>
        <p:spPr>
          <a:xfrm>
            <a:off x="3581400" y="1447800"/>
            <a:ext cx="5194300" cy="2705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t>Mechanisms?</a:t>
            </a:r>
          </a:p>
          <a:p>
            <a:pPr algn="ctr">
              <a:defRPr/>
            </a:pPr>
            <a:endParaRPr lang="en-US" sz="2000" dirty="0"/>
          </a:p>
          <a:p>
            <a:pPr algn="ctr">
              <a:defRPr/>
            </a:pPr>
            <a:r>
              <a:rPr lang="en-US" sz="3200" dirty="0"/>
              <a:t>Promotes Positive Affect</a:t>
            </a:r>
          </a:p>
          <a:p>
            <a:pPr algn="ctr">
              <a:defRPr/>
            </a:pPr>
            <a:endParaRPr lang="en-US" dirty="0"/>
          </a:p>
          <a:p>
            <a:pPr algn="ctr">
              <a:defRPr/>
            </a:pPr>
            <a:r>
              <a:rPr lang="en-US" sz="3200" dirty="0"/>
              <a:t>Provides Distraction</a:t>
            </a:r>
          </a:p>
        </p:txBody>
      </p:sp>
      <p:sp>
        <p:nvSpPr>
          <p:cNvPr id="3" name="Rectangle 2"/>
          <p:cNvSpPr/>
          <p:nvPr/>
        </p:nvSpPr>
        <p:spPr>
          <a:xfrm>
            <a:off x="3892550" y="4648201"/>
            <a:ext cx="5099050" cy="646331"/>
          </a:xfrm>
          <a:prstGeom prst="rect">
            <a:avLst/>
          </a:prstGeom>
        </p:spPr>
        <p:txBody>
          <a:bodyPr wrap="square">
            <a:spAutoFit/>
          </a:bodyPr>
          <a:lstStyle/>
          <a:p>
            <a:r>
              <a:rPr lang="en-US" dirty="0">
                <a:hlinkClick r:id="rId2"/>
              </a:rPr>
              <a:t>https://www.youtube.com/watch?v=tqtIyftTiWI</a:t>
            </a:r>
            <a:endParaRPr lang="en-US" dirty="0"/>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a:xfrm>
            <a:off x="2057400" y="-228600"/>
            <a:ext cx="8229600" cy="1143000"/>
          </a:xfrm>
        </p:spPr>
        <p:txBody>
          <a:bodyPr/>
          <a:lstStyle/>
          <a:p>
            <a:pPr eaLnBrk="1" hangingPunct="1"/>
            <a:r>
              <a:rPr lang="en-US" altLang="en-US"/>
              <a:t>Emotional Expression</a:t>
            </a:r>
          </a:p>
        </p:txBody>
      </p:sp>
      <p:sp>
        <p:nvSpPr>
          <p:cNvPr id="79875" name="Content Placeholder 2"/>
          <p:cNvSpPr>
            <a:spLocks noGrp="1"/>
          </p:cNvSpPr>
          <p:nvPr>
            <p:ph idx="1"/>
          </p:nvPr>
        </p:nvSpPr>
        <p:spPr>
          <a:xfrm>
            <a:off x="1524000" y="744538"/>
            <a:ext cx="9144000" cy="4525963"/>
          </a:xfrm>
        </p:spPr>
        <p:txBody>
          <a:bodyPr/>
          <a:lstStyle/>
          <a:p>
            <a:pPr eaLnBrk="1" hangingPunct="1"/>
            <a:r>
              <a:rPr lang="en-US" altLang="en-US" sz="2800" dirty="0"/>
              <a:t>Suppressing emotions can be damaging</a:t>
            </a:r>
          </a:p>
          <a:p>
            <a:pPr lvl="1" eaLnBrk="1" hangingPunct="1"/>
            <a:r>
              <a:rPr lang="en-US" altLang="en-US" sz="2400" dirty="0"/>
              <a:t>Ex: stigmatized identities</a:t>
            </a:r>
          </a:p>
          <a:p>
            <a:pPr eaLnBrk="1" hangingPunct="1"/>
            <a:r>
              <a:rPr lang="en-US" altLang="en-US" sz="2800" dirty="0"/>
              <a:t>Expressing emotions can be beneficial</a:t>
            </a:r>
          </a:p>
          <a:p>
            <a:pPr lvl="1" eaLnBrk="1" hangingPunct="1"/>
            <a:r>
              <a:rPr lang="en-US" altLang="en-US" sz="2400" dirty="0"/>
              <a:t>Ex: </a:t>
            </a:r>
            <a:r>
              <a:rPr lang="en-US" altLang="en-US" sz="2400" dirty="0" err="1"/>
              <a:t>Pennebaker’s</a:t>
            </a:r>
            <a:r>
              <a:rPr lang="en-US" altLang="en-US" sz="2400" dirty="0"/>
              <a:t> writing studies </a:t>
            </a:r>
            <a:r>
              <a:rPr lang="en-US" altLang="en-US" sz="2400" dirty="0">
                <a:sym typeface="Wingdings" panose="05000000000000000000" pitchFamily="2" charset="2"/>
              </a:rPr>
              <a:t> write for ~20 min / 3-4 days</a:t>
            </a:r>
            <a:endParaRPr lang="en-US" altLang="en-US" sz="2400" dirty="0"/>
          </a:p>
          <a:p>
            <a:pPr lvl="2" eaLnBrk="1" hangingPunct="1"/>
            <a:r>
              <a:rPr lang="en-US" altLang="en-US" dirty="0"/>
              <a:t>We develop a narrative about our traumas and pain, literally</a:t>
            </a:r>
          </a:p>
          <a:p>
            <a:pPr lvl="2" eaLnBrk="1" hangingPunct="1"/>
            <a:r>
              <a:rPr lang="en-US" altLang="en-US" dirty="0"/>
              <a:t>Putting emo / traumatic experience into writing helps add structure to chaotic, potentially obsessive thoughts</a:t>
            </a:r>
          </a:p>
          <a:p>
            <a:pPr lvl="1" eaLnBrk="1" hangingPunct="1"/>
            <a:r>
              <a:rPr lang="en-US" altLang="en-US" sz="2400" dirty="0"/>
              <a:t>Of course, expressing </a:t>
            </a:r>
            <a:r>
              <a:rPr lang="en-US" altLang="en-US" sz="2400" u="sng" dirty="0"/>
              <a:t>hostility</a:t>
            </a:r>
            <a:r>
              <a:rPr lang="en-US" altLang="en-US" sz="2400" dirty="0"/>
              <a:t> can make stress worse</a:t>
            </a:r>
          </a:p>
        </p:txBody>
      </p:sp>
      <p:pic>
        <p:nvPicPr>
          <p:cNvPr id="79876" name="Picture 2" descr="http://img2.timeinc.net/health/images/gallery/condition-centers/vaccine-baby-cry-400x4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92401" y="4276221"/>
            <a:ext cx="2381250"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Image result for jour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8883" y="4451927"/>
            <a:ext cx="3475414" cy="1956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28269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1981200" y="-152400"/>
            <a:ext cx="8229600" cy="1143000"/>
          </a:xfrm>
        </p:spPr>
        <p:txBody>
          <a:bodyPr/>
          <a:lstStyle/>
          <a:p>
            <a:pPr eaLnBrk="1" hangingPunct="1"/>
            <a:r>
              <a:rPr lang="en-US" altLang="en-US"/>
              <a:t>Personality &amp; Health</a:t>
            </a:r>
          </a:p>
        </p:txBody>
      </p:sp>
      <p:sp>
        <p:nvSpPr>
          <p:cNvPr id="47107" name="Content Placeholder 2"/>
          <p:cNvSpPr>
            <a:spLocks noGrp="1"/>
          </p:cNvSpPr>
          <p:nvPr>
            <p:ph idx="1"/>
          </p:nvPr>
        </p:nvSpPr>
        <p:spPr>
          <a:xfrm>
            <a:off x="1790700" y="990601"/>
            <a:ext cx="4343400" cy="4525963"/>
          </a:xfrm>
        </p:spPr>
        <p:txBody>
          <a:bodyPr/>
          <a:lstStyle/>
          <a:p>
            <a:pPr eaLnBrk="1" hangingPunct="1"/>
            <a:r>
              <a:rPr lang="en-US" altLang="en-US" sz="2800" dirty="0"/>
              <a:t>Personality is defined by it’s </a:t>
            </a:r>
            <a:r>
              <a:rPr lang="en-US" altLang="en-US" sz="2800" u="sng" dirty="0"/>
              <a:t>stability</a:t>
            </a:r>
          </a:p>
          <a:p>
            <a:pPr eaLnBrk="1" hangingPunct="1"/>
            <a:r>
              <a:rPr lang="en-US" altLang="en-US" sz="2800" dirty="0"/>
              <a:t>Can you change your personality?</a:t>
            </a:r>
          </a:p>
          <a:p>
            <a:pPr lvl="1" eaLnBrk="1" hangingPunct="1"/>
            <a:r>
              <a:rPr lang="en-US" altLang="en-US" sz="2400" dirty="0"/>
              <a:t>Ex: pessimism, hostility</a:t>
            </a:r>
          </a:p>
        </p:txBody>
      </p:sp>
      <p:pic>
        <p:nvPicPr>
          <p:cNvPr id="16390" name="Picture 6" descr="https://encrypted-tbn0.gstatic.com/images?q=tbn:ANd9GcSsnHcFhDwl1b32b350D4YI-njWSBG5vO7sFbzFvlRLn5GUg1u6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78273" y="4191000"/>
            <a:ext cx="2466975"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ounded Rectangle 2"/>
          <p:cNvSpPr/>
          <p:nvPr/>
        </p:nvSpPr>
        <p:spPr>
          <a:xfrm>
            <a:off x="2031786" y="3775869"/>
            <a:ext cx="4724400" cy="26781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i="1" dirty="0"/>
              <a:t>“If you want to be somebody else, change your mind”</a:t>
            </a:r>
          </a:p>
          <a:p>
            <a:pPr algn="ctr">
              <a:defRPr/>
            </a:pPr>
            <a:r>
              <a:rPr lang="en-US" sz="2400" dirty="0"/>
              <a:t>        -Sister Hazel song from ‘00</a:t>
            </a:r>
          </a:p>
          <a:p>
            <a:pPr algn="ctr">
              <a:defRPr/>
            </a:pPr>
            <a:endParaRPr lang="en-US" sz="2400" dirty="0"/>
          </a:p>
          <a:p>
            <a:pPr algn="ctr">
              <a:defRPr/>
            </a:pPr>
            <a:r>
              <a:rPr lang="en-US" sz="2400" dirty="0"/>
              <a:t> </a:t>
            </a:r>
            <a:r>
              <a:rPr lang="en-US" sz="2800" dirty="0">
                <a:solidFill>
                  <a:srgbClr val="FFFF00"/>
                </a:solidFill>
              </a:rPr>
              <a:t>But how? Through coping, support &amp; therapy</a:t>
            </a:r>
          </a:p>
        </p:txBody>
      </p:sp>
      <p:pic>
        <p:nvPicPr>
          <p:cNvPr id="1026" name="Picture 2" descr="Image may contain: 4 people, people smiling, people sitting and child"/>
          <p:cNvPicPr>
            <a:picLocks noChangeAspect="1" noChangeArrowheads="1"/>
          </p:cNvPicPr>
          <p:nvPr/>
        </p:nvPicPr>
        <p:blipFill rotWithShape="1">
          <a:blip r:embed="rId4">
            <a:extLst>
              <a:ext uri="{28A0092B-C50C-407E-A947-70E740481C1C}">
                <a14:useLocalDpi xmlns:a14="http://schemas.microsoft.com/office/drawing/2010/main" val="0"/>
              </a:ext>
            </a:extLst>
          </a:blip>
          <a:srcRect l="50799" b="56163"/>
          <a:stretch/>
        </p:blipFill>
        <p:spPr bwMode="auto">
          <a:xfrm>
            <a:off x="7360687" y="1328956"/>
            <a:ext cx="2832528" cy="252368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39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637309" y="-101600"/>
            <a:ext cx="10811164" cy="1143000"/>
          </a:xfrm>
        </p:spPr>
        <p:txBody>
          <a:bodyPr>
            <a:normAutofit fontScale="90000"/>
          </a:bodyPr>
          <a:lstStyle/>
          <a:p>
            <a:pPr eaLnBrk="1" hangingPunct="1"/>
            <a:r>
              <a:rPr lang="en-US" altLang="en-US" dirty="0"/>
              <a:t>Multiple Psych </a:t>
            </a:r>
            <a:r>
              <a:rPr lang="en-US" altLang="en-US" dirty="0" smtClean="0"/>
              <a:t>Perspectives (preview for Thursday)</a:t>
            </a:r>
            <a:endParaRPr lang="en-US" altLang="en-US" dirty="0"/>
          </a:p>
        </p:txBody>
      </p:sp>
      <p:sp>
        <p:nvSpPr>
          <p:cNvPr id="3" name="Content Placeholder 2"/>
          <p:cNvSpPr>
            <a:spLocks noGrp="1"/>
          </p:cNvSpPr>
          <p:nvPr>
            <p:ph idx="1"/>
          </p:nvPr>
        </p:nvSpPr>
        <p:spPr>
          <a:xfrm>
            <a:off x="1676400" y="1270000"/>
            <a:ext cx="7010400" cy="5130800"/>
          </a:xfrm>
        </p:spPr>
        <p:txBody>
          <a:bodyPr rtlCol="0">
            <a:normAutofit fontScale="85000" lnSpcReduction="20000"/>
          </a:bodyPr>
          <a:lstStyle/>
          <a:p>
            <a:pPr>
              <a:defRPr/>
            </a:pPr>
            <a:r>
              <a:rPr lang="en-US" dirty="0">
                <a:solidFill>
                  <a:srgbClr val="C00000"/>
                </a:solidFill>
              </a:rPr>
              <a:t>1</a:t>
            </a:r>
            <a:r>
              <a:rPr lang="en-US" baseline="30000" dirty="0">
                <a:solidFill>
                  <a:srgbClr val="C00000"/>
                </a:solidFill>
              </a:rPr>
              <a:t>st</a:t>
            </a:r>
            <a:r>
              <a:rPr lang="en-US" dirty="0">
                <a:solidFill>
                  <a:srgbClr val="C00000"/>
                </a:solidFill>
              </a:rPr>
              <a:t> Wave – Psychoanalytic</a:t>
            </a:r>
          </a:p>
          <a:p>
            <a:pPr lvl="1">
              <a:defRPr/>
            </a:pPr>
            <a:r>
              <a:rPr lang="en-US" dirty="0"/>
              <a:t>Need to discover &amp; address the deep, </a:t>
            </a:r>
          </a:p>
          <a:p>
            <a:pPr marL="457200" lvl="1" indent="0">
              <a:buNone/>
              <a:defRPr/>
            </a:pPr>
            <a:r>
              <a:rPr lang="en-US" dirty="0"/>
              <a:t>     root causes of your problems</a:t>
            </a:r>
          </a:p>
          <a:p>
            <a:pPr marL="457200" lvl="1" indent="0">
              <a:buNone/>
              <a:defRPr/>
            </a:pPr>
            <a:endParaRPr lang="en-US" dirty="0"/>
          </a:p>
          <a:p>
            <a:pPr>
              <a:defRPr/>
            </a:pPr>
            <a:r>
              <a:rPr lang="en-US" dirty="0">
                <a:solidFill>
                  <a:srgbClr val="C00000"/>
                </a:solidFill>
              </a:rPr>
              <a:t>2</a:t>
            </a:r>
            <a:r>
              <a:rPr lang="en-US" baseline="30000" dirty="0">
                <a:solidFill>
                  <a:srgbClr val="C00000"/>
                </a:solidFill>
              </a:rPr>
              <a:t>nd</a:t>
            </a:r>
            <a:r>
              <a:rPr lang="en-US" dirty="0">
                <a:solidFill>
                  <a:srgbClr val="C00000"/>
                </a:solidFill>
              </a:rPr>
              <a:t> Wave – Cognitive Behavioral Therapy</a:t>
            </a:r>
          </a:p>
          <a:p>
            <a:pPr lvl="1">
              <a:defRPr/>
            </a:pPr>
            <a:r>
              <a:rPr lang="en-US" dirty="0"/>
              <a:t>Your thoughts &amp; behavior are problematic, so let’s practice </a:t>
            </a:r>
            <a:r>
              <a:rPr lang="en-US" u="sng" dirty="0"/>
              <a:t>changing</a:t>
            </a:r>
            <a:r>
              <a:rPr lang="en-US" dirty="0"/>
              <a:t> them</a:t>
            </a:r>
          </a:p>
          <a:p>
            <a:pPr lvl="1">
              <a:defRPr/>
            </a:pPr>
            <a:r>
              <a:rPr lang="en-US" dirty="0"/>
              <a:t>Use relaxation techniques to gain control</a:t>
            </a:r>
          </a:p>
          <a:p>
            <a:pPr lvl="1">
              <a:defRPr/>
            </a:pPr>
            <a:endParaRPr lang="en-US" dirty="0"/>
          </a:p>
          <a:p>
            <a:pPr>
              <a:defRPr/>
            </a:pPr>
            <a:r>
              <a:rPr lang="en-US" dirty="0">
                <a:solidFill>
                  <a:srgbClr val="C00000"/>
                </a:solidFill>
              </a:rPr>
              <a:t>3</a:t>
            </a:r>
            <a:r>
              <a:rPr lang="en-US" baseline="30000" dirty="0">
                <a:solidFill>
                  <a:srgbClr val="C00000"/>
                </a:solidFill>
              </a:rPr>
              <a:t>rd</a:t>
            </a:r>
            <a:r>
              <a:rPr lang="en-US" dirty="0">
                <a:solidFill>
                  <a:srgbClr val="C00000"/>
                </a:solidFill>
              </a:rPr>
              <a:t> Wave – Acceptance Therapy</a:t>
            </a:r>
          </a:p>
          <a:p>
            <a:pPr lvl="1">
              <a:defRPr/>
            </a:pPr>
            <a:r>
              <a:rPr lang="en-US" dirty="0"/>
              <a:t>We all have negative thoughts. The problem is paying too much attention to them</a:t>
            </a:r>
          </a:p>
          <a:p>
            <a:pPr lvl="1">
              <a:defRPr/>
            </a:pPr>
            <a:r>
              <a:rPr lang="en-US" dirty="0"/>
              <a:t>Use mindfulness &amp; other techniques to </a:t>
            </a:r>
            <a:r>
              <a:rPr lang="en-US" u="sng" dirty="0"/>
              <a:t>control attention</a:t>
            </a:r>
          </a:p>
          <a:p>
            <a:pPr lvl="1">
              <a:defRPr/>
            </a:pPr>
            <a:endParaRPr lang="en-US" dirty="0"/>
          </a:p>
        </p:txBody>
      </p:sp>
      <p:pic>
        <p:nvPicPr>
          <p:cNvPr id="70660" name="Picture 2" descr="http://faculty.knox.edu/fmcandre/freudoh.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8200" y="914400"/>
            <a:ext cx="2209800" cy="2368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ounded Rectangle 1"/>
          <p:cNvSpPr/>
          <p:nvPr/>
        </p:nvSpPr>
        <p:spPr>
          <a:xfrm>
            <a:off x="8608219" y="3579541"/>
            <a:ext cx="1909762" cy="3049859"/>
          </a:xfrm>
          <a:prstGeom prst="round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r>
              <a:rPr lang="en-US" dirty="0"/>
              <a:t>You don’t have to know these distinctions for the exam – I’m trying to give context to these different techniques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class</a:t>
            </a:r>
          </a:p>
        </p:txBody>
      </p:sp>
      <p:sp>
        <p:nvSpPr>
          <p:cNvPr id="3" name="Content Placeholder 2"/>
          <p:cNvSpPr>
            <a:spLocks noGrp="1"/>
          </p:cNvSpPr>
          <p:nvPr>
            <p:ph idx="1"/>
          </p:nvPr>
        </p:nvSpPr>
        <p:spPr/>
        <p:txBody>
          <a:bodyPr/>
          <a:lstStyle/>
          <a:p>
            <a:r>
              <a:rPr lang="en-US" dirty="0"/>
              <a:t>More treatments for stress &amp; </a:t>
            </a:r>
            <a:r>
              <a:rPr lang="en-US" dirty="0" smtClean="0"/>
              <a:t>pain – including demonstrations!</a:t>
            </a:r>
            <a:endParaRPr lang="en-US" dirty="0"/>
          </a:p>
          <a:p>
            <a:endParaRPr lang="en-US" dirty="0"/>
          </a:p>
          <a:p>
            <a:r>
              <a:rPr lang="en-US" dirty="0" smtClean="0"/>
              <a:t>Opportunity to ask questions you have</a:t>
            </a:r>
            <a:endParaRPr lang="en-US" dirty="0"/>
          </a:p>
          <a:p>
            <a:endParaRPr lang="en-US" dirty="0"/>
          </a:p>
          <a:p>
            <a:r>
              <a:rPr lang="en-US" dirty="0"/>
              <a:t>Review for exam 1</a:t>
            </a:r>
          </a:p>
        </p:txBody>
      </p:sp>
    </p:spTree>
    <p:extLst>
      <p:ext uri="{BB962C8B-B14F-4D97-AF65-F5344CB8AC3E}">
        <p14:creationId xmlns:p14="http://schemas.microsoft.com/office/powerpoint/2010/main" val="11591464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365</TotalTime>
  <Words>2330</Words>
  <Application>Microsoft Office PowerPoint</Application>
  <PresentationFormat>Widescreen</PresentationFormat>
  <Paragraphs>357</Paragraphs>
  <Slides>36</Slides>
  <Notes>14</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36</vt:i4>
      </vt:variant>
    </vt:vector>
  </HeadingPairs>
  <TitlesOfParts>
    <vt:vector size="46" baseType="lpstr">
      <vt:lpstr>ＭＳ Ｐゴシック</vt:lpstr>
      <vt:lpstr>Arial</vt:lpstr>
      <vt:lpstr>Calibri</vt:lpstr>
      <vt:lpstr>Calibri Light</vt:lpstr>
      <vt:lpstr>Corbel</vt:lpstr>
      <vt:lpstr>Verdana</vt:lpstr>
      <vt:lpstr>Wingdings</vt:lpstr>
      <vt:lpstr>Wingdings 2</vt:lpstr>
      <vt:lpstr>Office Theme</vt:lpstr>
      <vt:lpstr>2_Office Theme</vt:lpstr>
      <vt:lpstr>Announcements</vt:lpstr>
      <vt:lpstr>* Stress &amp; Coping Exam *</vt:lpstr>
      <vt:lpstr>PowerPoint Presentation</vt:lpstr>
      <vt:lpstr>Example MC Questions</vt:lpstr>
      <vt:lpstr>PowerPoint Presentation</vt:lpstr>
      <vt:lpstr>PowerPoint Presentation</vt:lpstr>
      <vt:lpstr>Extra Credit Opportunity #1</vt:lpstr>
      <vt:lpstr>Thernstrom’s “Pain Chronicles” + Treatments for Stress &amp; Pain </vt:lpstr>
      <vt:lpstr>The Biopsychosocial Model</vt:lpstr>
      <vt:lpstr>PowerPoint Presentation</vt:lpstr>
      <vt:lpstr>PowerPoint Presentation</vt:lpstr>
      <vt:lpstr>Shelley Taylor’s Theory of Cognitive Adaptation (1983) </vt:lpstr>
      <vt:lpstr>PowerPoint Presentation</vt:lpstr>
      <vt:lpstr>PowerPoint Presentation</vt:lpstr>
      <vt:lpstr>“The Stanford 5”</vt:lpstr>
      <vt:lpstr>Relating Research to Real Life</vt:lpstr>
      <vt:lpstr>Complications in studying pain</vt:lpstr>
      <vt:lpstr>PowerPoint Presentation</vt:lpstr>
      <vt:lpstr>Expectancy Effects?</vt:lpstr>
      <vt:lpstr>Placebo effects</vt:lpstr>
      <vt:lpstr>Pain &amp; Belief</vt:lpstr>
      <vt:lpstr>Hypnosis</vt:lpstr>
      <vt:lpstr>Hypnosis</vt:lpstr>
      <vt:lpstr>PowerPoint Presentation</vt:lpstr>
      <vt:lpstr>Medical Treatments for Chronic Pain</vt:lpstr>
      <vt:lpstr>Physical Therapy &amp; Exercise</vt:lpstr>
      <vt:lpstr>Complementary/Alternative Medicine (CAM)</vt:lpstr>
      <vt:lpstr>CAM</vt:lpstr>
      <vt:lpstr>CAM</vt:lpstr>
      <vt:lpstr>Coping Strategies for Pain?</vt:lpstr>
      <vt:lpstr>Distraction to reduce stress &amp; pain</vt:lpstr>
      <vt:lpstr>Does Humor Help?</vt:lpstr>
      <vt:lpstr>Emotional Expression</vt:lpstr>
      <vt:lpstr>Personality &amp; Health</vt:lpstr>
      <vt:lpstr>Multiple Psych Perspectives (preview for Thursday)</vt:lpstr>
      <vt:lpstr>Next class</vt:lpstr>
    </vt:vector>
  </TitlesOfParts>
  <Company>Hofstra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A. Novak</dc:creator>
  <cp:lastModifiedBy>Sarah A. Novak</cp:lastModifiedBy>
  <cp:revision>24</cp:revision>
  <dcterms:created xsi:type="dcterms:W3CDTF">2019-02-26T15:44:01Z</dcterms:created>
  <dcterms:modified xsi:type="dcterms:W3CDTF">2020-02-25T19:04:08Z</dcterms:modified>
</cp:coreProperties>
</file>